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329" r:id="rId37"/>
    <p:sldId id="330" r:id="rId38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47" d="100"/>
          <a:sy n="47" d="100"/>
        </p:scale>
        <p:origin x="69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6DD26-32A4-2A43-990A-6F7E5E73786E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0"/>
          <p:cNvSpPr/>
          <p:nvPr/>
        </p:nvSpPr>
        <p:spPr>
          <a:xfrm>
            <a:off x="0" y="7924800"/>
            <a:ext cx="18283828" cy="2362200"/>
          </a:xfrm>
          <a:custGeom>
            <a:avLst/>
            <a:gdLst>
              <a:gd name="connsiteX0" fmla="*/ 0 w 18283828"/>
              <a:gd name="connsiteY0" fmla="*/ 0 h 2362200"/>
              <a:gd name="connsiteX1" fmla="*/ 18283828 w 18283828"/>
              <a:gd name="connsiteY1" fmla="*/ 0 h 2362200"/>
              <a:gd name="connsiteX2" fmla="*/ 18283828 w 18283828"/>
              <a:gd name="connsiteY2" fmla="*/ 2362200 h 2362200"/>
              <a:gd name="connsiteX3" fmla="*/ 0 w 18283828"/>
              <a:gd name="connsiteY3" fmla="*/ 2362200 h 2362200"/>
              <a:gd name="connsiteX4" fmla="*/ 0 w 18283828"/>
              <a:gd name="connsiteY4" fmla="*/ 0 h 236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3828" h="2362200">
                <a:moveTo>
                  <a:pt x="0" y="0"/>
                </a:moveTo>
                <a:lnTo>
                  <a:pt x="18283828" y="0"/>
                </a:lnTo>
                <a:lnTo>
                  <a:pt x="18283828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152" y="487680"/>
            <a:ext cx="3306653" cy="2052319"/>
          </a:xfrm>
          <a:prstGeom prst="rect">
            <a:avLst/>
          </a:prstGeom>
        </p:spPr>
      </p:pic>
      <p:sp>
        <p:nvSpPr>
          <p:cNvPr id="5" name="TextBox 3"/>
          <p:cNvSpPr txBox="1"/>
          <p:nvPr/>
        </p:nvSpPr>
        <p:spPr>
          <a:xfrm>
            <a:off x="3883687" y="2991894"/>
            <a:ext cx="10516454" cy="72814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ctr">
              <a:lnSpc>
                <a:spcPct val="100000"/>
              </a:lnSpc>
            </a:pPr>
            <a:r>
              <a:rPr lang="en-US" altLang="zh-CN" sz="7600" spc="1495" dirty="0">
                <a:solidFill>
                  <a:srgbClr val="2C4061"/>
                </a:solidFill>
                <a:ea typeface="Times New Roman"/>
              </a:rPr>
              <a:t>High-Performance </a:t>
            </a:r>
            <a:r>
              <a:rPr lang="en-US" altLang="zh-CN" sz="7600" spc="1495" dirty="0" smtClean="0">
                <a:solidFill>
                  <a:srgbClr val="2C4061"/>
                </a:solidFill>
                <a:ea typeface="Times New Roman"/>
              </a:rPr>
              <a:t>2-bit Magnitude</a:t>
            </a:r>
            <a:endParaRPr lang="en-US" altLang="zh-CN" sz="7600" spc="1495" dirty="0">
              <a:solidFill>
                <a:srgbClr val="2C4061"/>
              </a:solidFill>
              <a:ea typeface="Times New Roman"/>
            </a:endParaRPr>
          </a:p>
          <a:p>
            <a:pPr marL="0" algn="ctr">
              <a:lnSpc>
                <a:spcPct val="100000"/>
              </a:lnSpc>
            </a:pPr>
            <a:r>
              <a:rPr lang="en-US" altLang="zh-CN" sz="7600" spc="1495" dirty="0">
                <a:solidFill>
                  <a:srgbClr val="2C4061"/>
                </a:solidFill>
                <a:ea typeface="Times New Roman"/>
              </a:rPr>
              <a:t>Comparator Using Hybrid Logic Style</a:t>
            </a:r>
            <a:endParaRPr lang="en-US" dirty="0"/>
          </a:p>
          <a:p>
            <a:pPr algn="ctr">
              <a:lnSpc>
                <a:spcPts val="1000"/>
              </a:lnSpc>
            </a:pPr>
            <a:endParaRPr lang="en-US" dirty="0"/>
          </a:p>
          <a:p>
            <a:pPr algn="ctr">
              <a:lnSpc>
                <a:spcPts val="1000"/>
              </a:lnSpc>
            </a:pPr>
            <a:endParaRPr lang="en-US" dirty="0"/>
          </a:p>
          <a:p>
            <a:pPr algn="ctr">
              <a:lnSpc>
                <a:spcPts val="1000"/>
              </a:lnSpc>
            </a:pPr>
            <a:endParaRPr lang="en-US" dirty="0"/>
          </a:p>
          <a:p>
            <a:pPr algn="ctr">
              <a:lnSpc>
                <a:spcPts val="1000"/>
              </a:lnSpc>
            </a:pPr>
            <a:endParaRPr lang="en-US" dirty="0"/>
          </a:p>
          <a:p>
            <a:pPr algn="ctr">
              <a:lnSpc>
                <a:spcPts val="1294"/>
              </a:lnSpc>
            </a:pPr>
            <a:endParaRPr lang="en-US" dirty="0"/>
          </a:p>
          <a:p>
            <a:pPr marL="0" algn="ctr">
              <a:lnSpc>
                <a:spcPct val="100000"/>
              </a:lnSpc>
            </a:pPr>
            <a:r>
              <a:rPr lang="en-US" altLang="zh-CN" sz="4000" spc="125" dirty="0">
                <a:solidFill>
                  <a:srgbClr val="171717"/>
                </a:solidFill>
                <a:latin typeface="Times New Roman"/>
                <a:ea typeface="Times New Roman"/>
              </a:rPr>
              <a:t>Department</a:t>
            </a:r>
            <a:r>
              <a:rPr lang="en-US" altLang="zh-CN" sz="4000" spc="69" dirty="0">
                <a:solidFill>
                  <a:srgbClr val="171717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4000" spc="135" dirty="0">
                <a:solidFill>
                  <a:srgbClr val="171717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4000" spc="8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spc="139" dirty="0">
                <a:solidFill>
                  <a:srgbClr val="171717"/>
                </a:solidFill>
                <a:latin typeface="Times New Roman"/>
                <a:ea typeface="Times New Roman"/>
              </a:rPr>
              <a:t>EEE,</a:t>
            </a:r>
          </a:p>
          <a:p>
            <a:pPr algn="ctr">
              <a:lnSpc>
                <a:spcPts val="575"/>
              </a:lnSpc>
            </a:pPr>
            <a:endParaRPr lang="en-US" sz="4000" dirty="0"/>
          </a:p>
          <a:p>
            <a:pPr marL="0" algn="ctr">
              <a:lnSpc>
                <a:spcPct val="100000"/>
              </a:lnSpc>
            </a:pPr>
            <a:r>
              <a:rPr lang="en-US" altLang="zh-CN" sz="4000" spc="164" dirty="0">
                <a:solidFill>
                  <a:srgbClr val="171717"/>
                </a:solidFill>
                <a:latin typeface="Times New Roman"/>
                <a:ea typeface="Times New Roman"/>
              </a:rPr>
              <a:t>Ahsanullah</a:t>
            </a:r>
            <a:r>
              <a:rPr lang="en-US" altLang="zh-CN" sz="4000" spc="94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spc="160" dirty="0">
                <a:solidFill>
                  <a:srgbClr val="171717"/>
                </a:solidFill>
                <a:latin typeface="Times New Roman"/>
                <a:ea typeface="Times New Roman"/>
              </a:rPr>
              <a:t>University</a:t>
            </a:r>
            <a:r>
              <a:rPr lang="en-US" altLang="zh-CN" sz="4000" spc="94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spc="154" dirty="0">
                <a:solidFill>
                  <a:srgbClr val="171717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4000" spc="94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spc="160" dirty="0">
                <a:solidFill>
                  <a:srgbClr val="171717"/>
                </a:solidFill>
                <a:latin typeface="Times New Roman"/>
                <a:ea typeface="Times New Roman"/>
              </a:rPr>
              <a:t>Science</a:t>
            </a:r>
            <a:r>
              <a:rPr lang="en-US" altLang="zh-CN" sz="4000" spc="10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spc="320" dirty="0">
                <a:solidFill>
                  <a:srgbClr val="171717"/>
                </a:solidFill>
                <a:latin typeface="Times New Roman"/>
                <a:ea typeface="Times New Roman"/>
              </a:rPr>
              <a:t>&amp;</a:t>
            </a:r>
            <a:r>
              <a:rPr lang="en-US" altLang="zh-CN" sz="4000" spc="94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spc="175" dirty="0">
                <a:solidFill>
                  <a:srgbClr val="171717"/>
                </a:solidFill>
                <a:latin typeface="Times New Roman"/>
                <a:ea typeface="Times New Roman"/>
              </a:rPr>
              <a:t>Technology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 57"/>
          <p:cNvSpPr/>
          <p:nvPr/>
        </p:nvSpPr>
        <p:spPr>
          <a:xfrm>
            <a:off x="0" y="2"/>
            <a:ext cx="18283828" cy="844735"/>
          </a:xfrm>
          <a:custGeom>
            <a:avLst/>
            <a:gdLst>
              <a:gd name="connsiteX0" fmla="*/ 0 w 18283828"/>
              <a:gd name="connsiteY0" fmla="*/ 0 h 844735"/>
              <a:gd name="connsiteX1" fmla="*/ 18283828 w 18283828"/>
              <a:gd name="connsiteY1" fmla="*/ 0 h 844735"/>
              <a:gd name="connsiteX2" fmla="*/ 18283828 w 18283828"/>
              <a:gd name="connsiteY2" fmla="*/ 844735 h 844735"/>
              <a:gd name="connsiteX3" fmla="*/ 0 w 18283828"/>
              <a:gd name="connsiteY3" fmla="*/ 844735 h 844735"/>
              <a:gd name="connsiteX4" fmla="*/ 0 w 18283828"/>
              <a:gd name="connsiteY4" fmla="*/ 0 h 84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3828" h="844735">
                <a:moveTo>
                  <a:pt x="0" y="0"/>
                </a:moveTo>
                <a:lnTo>
                  <a:pt x="18283828" y="0"/>
                </a:lnTo>
                <a:lnTo>
                  <a:pt x="18283828" y="844735"/>
                </a:lnTo>
                <a:lnTo>
                  <a:pt x="0" y="844735"/>
                </a:lnTo>
                <a:lnTo>
                  <a:pt x="0" y="0"/>
                </a:lnTo>
                <a:close/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8"/>
          <p:cNvSpPr/>
          <p:nvPr/>
        </p:nvSpPr>
        <p:spPr>
          <a:xfrm>
            <a:off x="0" y="2"/>
            <a:ext cx="849458" cy="849458"/>
          </a:xfrm>
          <a:custGeom>
            <a:avLst/>
            <a:gdLst>
              <a:gd name="connsiteX0" fmla="*/ 0 w 849458"/>
              <a:gd name="connsiteY0" fmla="*/ 0 h 849458"/>
              <a:gd name="connsiteX1" fmla="*/ 849458 w 849458"/>
              <a:gd name="connsiteY1" fmla="*/ 0 h 849458"/>
              <a:gd name="connsiteX2" fmla="*/ 849458 w 849458"/>
              <a:gd name="connsiteY2" fmla="*/ 849458 h 849458"/>
              <a:gd name="connsiteX3" fmla="*/ 0 w 849458"/>
              <a:gd name="connsiteY3" fmla="*/ 849458 h 849458"/>
              <a:gd name="connsiteX4" fmla="*/ 0 w 849458"/>
              <a:gd name="connsiteY4" fmla="*/ 0 h 8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458" h="849458">
                <a:moveTo>
                  <a:pt x="0" y="0"/>
                </a:moveTo>
                <a:lnTo>
                  <a:pt x="849458" y="0"/>
                </a:lnTo>
                <a:lnTo>
                  <a:pt x="849458" y="849458"/>
                </a:lnTo>
                <a:lnTo>
                  <a:pt x="0" y="849458"/>
                </a:lnTo>
                <a:lnTo>
                  <a:pt x="0" y="0"/>
                </a:lnTo>
                <a:close/>
              </a:path>
            </a:pathLst>
          </a:custGeom>
          <a:solidFill>
            <a:srgbClr val="C6493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60"/>
          <p:cNvSpPr txBox="1"/>
          <p:nvPr/>
        </p:nvSpPr>
        <p:spPr>
          <a:xfrm>
            <a:off x="383618" y="169762"/>
            <a:ext cx="6479006" cy="5059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36666"/>
              </a:lnSpc>
              <a:tabLst>
                <a:tab pos="740331" algn="l"/>
              </a:tabLst>
            </a:pPr>
            <a:r>
              <a:rPr lang="en-US" altLang="zh-CN" sz="2400" spc="-169" dirty="0" smtClean="0">
                <a:solidFill>
                  <a:srgbClr val="ECECEC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2400" spc="-169" dirty="0">
                <a:solidFill>
                  <a:srgbClr val="ECECEC"/>
                </a:solidFill>
                <a:latin typeface="Times New Roman"/>
                <a:ea typeface="Times New Roman"/>
              </a:rPr>
              <a:t>	</a:t>
            </a:r>
            <a:r>
              <a:rPr lang="en-US" altLang="zh-CN" sz="2400" spc="434" dirty="0">
                <a:solidFill>
                  <a:srgbClr val="2C4061"/>
                </a:solidFill>
                <a:latin typeface="Times New Roman"/>
                <a:ea typeface="Times New Roman"/>
              </a:rPr>
              <a:t>A is greater than B</a:t>
            </a:r>
            <a:endParaRPr lang="en-US" altLang="zh-CN" sz="2400" spc="350" dirty="0">
              <a:solidFill>
                <a:srgbClr val="2C4061"/>
              </a:solidFill>
              <a:latin typeface="Times New Roman"/>
              <a:ea typeface="Times New Roman"/>
            </a:endParaRPr>
          </a:p>
        </p:txBody>
      </p:sp>
      <p:sp>
        <p:nvSpPr>
          <p:cNvPr id="61" name="TextBox 61"/>
          <p:cNvSpPr txBox="1"/>
          <p:nvPr/>
        </p:nvSpPr>
        <p:spPr>
          <a:xfrm>
            <a:off x="312221" y="1014497"/>
            <a:ext cx="3878303" cy="6229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36249"/>
              </a:lnSpc>
            </a:pPr>
            <a:r>
              <a:rPr lang="en-US" altLang="zh-CN" sz="3000" spc="195" dirty="0">
                <a:solidFill>
                  <a:srgbClr val="171717"/>
                </a:solidFill>
                <a:latin typeface="Times New Roman"/>
                <a:ea typeface="Times New Roman"/>
              </a:rPr>
              <a:t>Layout</a:t>
            </a:r>
            <a:r>
              <a:rPr lang="en-US" altLang="zh-CN" sz="3000" spc="104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85" dirty="0">
                <a:solidFill>
                  <a:srgbClr val="171717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3000" spc="11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259" dirty="0">
                <a:solidFill>
                  <a:srgbClr val="171717"/>
                </a:solidFill>
                <a:latin typeface="Times New Roman"/>
                <a:ea typeface="Times New Roman"/>
              </a:rPr>
              <a:t>No</a:t>
            </a:r>
            <a:r>
              <a:rPr lang="en-US" altLang="zh-CN" sz="3000" spc="11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284" dirty="0">
                <a:solidFill>
                  <a:srgbClr val="171717"/>
                </a:solidFill>
                <a:latin typeface="Times New Roman"/>
                <a:ea typeface="Times New Roman"/>
              </a:rPr>
              <a:t>DRC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3D83148-E562-1173-DFD7-747E9241B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21" y="1637432"/>
            <a:ext cx="17667556" cy="81637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 63"/>
          <p:cNvSpPr/>
          <p:nvPr/>
        </p:nvSpPr>
        <p:spPr>
          <a:xfrm>
            <a:off x="0" y="0"/>
            <a:ext cx="18283828" cy="844735"/>
          </a:xfrm>
          <a:custGeom>
            <a:avLst/>
            <a:gdLst>
              <a:gd name="connsiteX0" fmla="*/ 0 w 18283828"/>
              <a:gd name="connsiteY0" fmla="*/ 0 h 844735"/>
              <a:gd name="connsiteX1" fmla="*/ 18283828 w 18283828"/>
              <a:gd name="connsiteY1" fmla="*/ 0 h 844735"/>
              <a:gd name="connsiteX2" fmla="*/ 18283828 w 18283828"/>
              <a:gd name="connsiteY2" fmla="*/ 844735 h 844735"/>
              <a:gd name="connsiteX3" fmla="*/ 0 w 18283828"/>
              <a:gd name="connsiteY3" fmla="*/ 844735 h 844735"/>
              <a:gd name="connsiteX4" fmla="*/ 0 w 18283828"/>
              <a:gd name="connsiteY4" fmla="*/ 0 h 84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3828" h="844735">
                <a:moveTo>
                  <a:pt x="0" y="0"/>
                </a:moveTo>
                <a:lnTo>
                  <a:pt x="18283828" y="0"/>
                </a:lnTo>
                <a:lnTo>
                  <a:pt x="18283828" y="844735"/>
                </a:lnTo>
                <a:lnTo>
                  <a:pt x="0" y="844735"/>
                </a:lnTo>
                <a:lnTo>
                  <a:pt x="0" y="0"/>
                </a:lnTo>
                <a:close/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 64"/>
          <p:cNvSpPr/>
          <p:nvPr/>
        </p:nvSpPr>
        <p:spPr>
          <a:xfrm>
            <a:off x="0" y="0"/>
            <a:ext cx="849458" cy="849458"/>
          </a:xfrm>
          <a:custGeom>
            <a:avLst/>
            <a:gdLst>
              <a:gd name="connsiteX0" fmla="*/ 0 w 849458"/>
              <a:gd name="connsiteY0" fmla="*/ 0 h 849458"/>
              <a:gd name="connsiteX1" fmla="*/ 849458 w 849458"/>
              <a:gd name="connsiteY1" fmla="*/ 0 h 849458"/>
              <a:gd name="connsiteX2" fmla="*/ 849458 w 849458"/>
              <a:gd name="connsiteY2" fmla="*/ 849458 h 849458"/>
              <a:gd name="connsiteX3" fmla="*/ 0 w 849458"/>
              <a:gd name="connsiteY3" fmla="*/ 849458 h 849458"/>
              <a:gd name="connsiteX4" fmla="*/ 0 w 849458"/>
              <a:gd name="connsiteY4" fmla="*/ 0 h 8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458" h="849458">
                <a:moveTo>
                  <a:pt x="0" y="0"/>
                </a:moveTo>
                <a:lnTo>
                  <a:pt x="849458" y="0"/>
                </a:lnTo>
                <a:lnTo>
                  <a:pt x="849458" y="849458"/>
                </a:lnTo>
                <a:lnTo>
                  <a:pt x="0" y="849458"/>
                </a:lnTo>
                <a:lnTo>
                  <a:pt x="0" y="0"/>
                </a:lnTo>
                <a:close/>
              </a:path>
            </a:pathLst>
          </a:custGeom>
          <a:solidFill>
            <a:srgbClr val="C6493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66"/>
          <p:cNvSpPr txBox="1"/>
          <p:nvPr/>
        </p:nvSpPr>
        <p:spPr>
          <a:xfrm>
            <a:off x="383618" y="169758"/>
            <a:ext cx="6479006" cy="5059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36666"/>
              </a:lnSpc>
              <a:tabLst>
                <a:tab pos="740331" algn="l"/>
              </a:tabLst>
            </a:pPr>
            <a:r>
              <a:rPr lang="en-US" altLang="zh-CN" sz="2400" spc="-169" dirty="0">
                <a:solidFill>
                  <a:srgbClr val="ECECEC"/>
                </a:solidFill>
                <a:latin typeface="Times New Roman"/>
                <a:ea typeface="Times New Roman"/>
              </a:rPr>
              <a:t>	</a:t>
            </a:r>
            <a:r>
              <a:rPr lang="en-US" altLang="zh-CN" sz="2400" spc="434" dirty="0">
                <a:solidFill>
                  <a:srgbClr val="2C4061"/>
                </a:solidFill>
                <a:latin typeface="Times New Roman"/>
                <a:ea typeface="Times New Roman"/>
              </a:rPr>
              <a:t>A is greater than B</a:t>
            </a:r>
            <a:endParaRPr lang="en-US" altLang="zh-CN" sz="2400" spc="350" dirty="0">
              <a:solidFill>
                <a:srgbClr val="2C4061"/>
              </a:solidFill>
              <a:latin typeface="Times New Roman"/>
              <a:ea typeface="Times New Roman"/>
            </a:endParaRPr>
          </a:p>
        </p:txBody>
      </p:sp>
      <p:sp>
        <p:nvSpPr>
          <p:cNvPr id="67" name="TextBox 67"/>
          <p:cNvSpPr txBox="1"/>
          <p:nvPr/>
        </p:nvSpPr>
        <p:spPr>
          <a:xfrm>
            <a:off x="339467" y="1014493"/>
            <a:ext cx="6261082" cy="6229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36249"/>
              </a:lnSpc>
            </a:pPr>
            <a:r>
              <a:rPr lang="en-US" altLang="zh-CN" sz="3000" spc="275" dirty="0">
                <a:solidFill>
                  <a:srgbClr val="171717"/>
                </a:solidFill>
                <a:latin typeface="Times New Roman"/>
                <a:ea typeface="Times New Roman"/>
              </a:rPr>
              <a:t>Layout</a:t>
            </a:r>
            <a:r>
              <a:rPr lang="en-US" altLang="zh-CN" sz="3000" spc="15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270" dirty="0">
                <a:solidFill>
                  <a:srgbClr val="171717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3000" spc="15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359" dirty="0">
                <a:solidFill>
                  <a:srgbClr val="171717"/>
                </a:solidFill>
                <a:latin typeface="Times New Roman"/>
                <a:ea typeface="Times New Roman"/>
              </a:rPr>
              <a:t>No</a:t>
            </a:r>
            <a:r>
              <a:rPr lang="en-US" altLang="zh-CN" sz="3000" spc="15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370" dirty="0">
                <a:solidFill>
                  <a:srgbClr val="171717"/>
                </a:solidFill>
                <a:latin typeface="Times New Roman"/>
                <a:ea typeface="Times New Roman"/>
              </a:rPr>
              <a:t>LVS</a:t>
            </a:r>
            <a:r>
              <a:rPr lang="en-US" altLang="zh-CN" sz="3000" spc="15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279" dirty="0">
                <a:solidFill>
                  <a:srgbClr val="171717"/>
                </a:solidFill>
                <a:latin typeface="Times New Roman"/>
                <a:ea typeface="Times New Roman"/>
              </a:rPr>
              <a:t>mismatches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6612C62-DF3A-CFB8-D245-9BDA745CB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17" y="1802463"/>
            <a:ext cx="17540739" cy="79987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69"/>
          <p:cNvSpPr/>
          <p:nvPr/>
        </p:nvSpPr>
        <p:spPr>
          <a:xfrm>
            <a:off x="0" y="0"/>
            <a:ext cx="18283828" cy="844735"/>
          </a:xfrm>
          <a:custGeom>
            <a:avLst/>
            <a:gdLst>
              <a:gd name="connsiteX0" fmla="*/ 0 w 18283828"/>
              <a:gd name="connsiteY0" fmla="*/ 0 h 844735"/>
              <a:gd name="connsiteX1" fmla="*/ 18283828 w 18283828"/>
              <a:gd name="connsiteY1" fmla="*/ 0 h 844735"/>
              <a:gd name="connsiteX2" fmla="*/ 18283828 w 18283828"/>
              <a:gd name="connsiteY2" fmla="*/ 844735 h 844735"/>
              <a:gd name="connsiteX3" fmla="*/ 0 w 18283828"/>
              <a:gd name="connsiteY3" fmla="*/ 844735 h 844735"/>
              <a:gd name="connsiteX4" fmla="*/ 0 w 18283828"/>
              <a:gd name="connsiteY4" fmla="*/ 0 h 84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3828" h="844735">
                <a:moveTo>
                  <a:pt x="0" y="0"/>
                </a:moveTo>
                <a:lnTo>
                  <a:pt x="18283828" y="0"/>
                </a:lnTo>
                <a:lnTo>
                  <a:pt x="18283828" y="844735"/>
                </a:lnTo>
                <a:lnTo>
                  <a:pt x="0" y="844735"/>
                </a:lnTo>
                <a:lnTo>
                  <a:pt x="0" y="0"/>
                </a:lnTo>
                <a:close/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70"/>
          <p:cNvSpPr/>
          <p:nvPr/>
        </p:nvSpPr>
        <p:spPr>
          <a:xfrm>
            <a:off x="0" y="0"/>
            <a:ext cx="849458" cy="849458"/>
          </a:xfrm>
          <a:custGeom>
            <a:avLst/>
            <a:gdLst>
              <a:gd name="connsiteX0" fmla="*/ 0 w 849458"/>
              <a:gd name="connsiteY0" fmla="*/ 0 h 849458"/>
              <a:gd name="connsiteX1" fmla="*/ 849458 w 849458"/>
              <a:gd name="connsiteY1" fmla="*/ 0 h 849458"/>
              <a:gd name="connsiteX2" fmla="*/ 849458 w 849458"/>
              <a:gd name="connsiteY2" fmla="*/ 849458 h 849458"/>
              <a:gd name="connsiteX3" fmla="*/ 0 w 849458"/>
              <a:gd name="connsiteY3" fmla="*/ 849458 h 849458"/>
              <a:gd name="connsiteX4" fmla="*/ 0 w 849458"/>
              <a:gd name="connsiteY4" fmla="*/ 0 h 8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458" h="849458">
                <a:moveTo>
                  <a:pt x="0" y="0"/>
                </a:moveTo>
                <a:lnTo>
                  <a:pt x="849458" y="0"/>
                </a:lnTo>
                <a:lnTo>
                  <a:pt x="849458" y="849458"/>
                </a:lnTo>
                <a:lnTo>
                  <a:pt x="0" y="849458"/>
                </a:lnTo>
                <a:lnTo>
                  <a:pt x="0" y="0"/>
                </a:lnTo>
                <a:close/>
              </a:path>
            </a:pathLst>
          </a:custGeom>
          <a:solidFill>
            <a:srgbClr val="C6493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72"/>
          <p:cNvSpPr txBox="1"/>
          <p:nvPr/>
        </p:nvSpPr>
        <p:spPr>
          <a:xfrm>
            <a:off x="383618" y="169759"/>
            <a:ext cx="6479006" cy="5059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36666"/>
              </a:lnSpc>
              <a:tabLst>
                <a:tab pos="740331" algn="l"/>
              </a:tabLst>
            </a:pPr>
            <a:r>
              <a:rPr lang="en-US" altLang="zh-CN" sz="2400" spc="-169" dirty="0">
                <a:solidFill>
                  <a:srgbClr val="ECECEC"/>
                </a:solidFill>
                <a:latin typeface="Times New Roman"/>
                <a:ea typeface="Times New Roman"/>
              </a:rPr>
              <a:t>	</a:t>
            </a:r>
            <a:r>
              <a:rPr lang="en-US" altLang="zh-CN" sz="2400" spc="434" dirty="0">
                <a:solidFill>
                  <a:srgbClr val="2C4061"/>
                </a:solidFill>
                <a:latin typeface="Times New Roman"/>
                <a:ea typeface="Times New Roman"/>
              </a:rPr>
              <a:t>A is greater than B</a:t>
            </a:r>
            <a:endParaRPr lang="en-US" altLang="zh-CN" sz="2400" spc="350" dirty="0">
              <a:solidFill>
                <a:srgbClr val="2C4061"/>
              </a:solidFill>
              <a:latin typeface="Times New Roman"/>
              <a:ea typeface="Times New Roman"/>
            </a:endParaRPr>
          </a:p>
        </p:txBody>
      </p:sp>
      <p:sp>
        <p:nvSpPr>
          <p:cNvPr id="73" name="TextBox 73"/>
          <p:cNvSpPr txBox="1"/>
          <p:nvPr/>
        </p:nvSpPr>
        <p:spPr>
          <a:xfrm>
            <a:off x="383618" y="1014494"/>
            <a:ext cx="3709142" cy="6229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36249"/>
              </a:lnSpc>
            </a:pPr>
            <a:r>
              <a:rPr lang="en-US" altLang="zh-CN" sz="3000" spc="340" dirty="0">
                <a:solidFill>
                  <a:srgbClr val="171717"/>
                </a:solidFill>
                <a:latin typeface="Times New Roman"/>
                <a:ea typeface="Times New Roman"/>
              </a:rPr>
              <a:t>Propagation</a:t>
            </a:r>
            <a:r>
              <a:rPr lang="en-US" altLang="zh-CN" sz="3000" spc="17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375" dirty="0">
                <a:solidFill>
                  <a:srgbClr val="171717"/>
                </a:solidFill>
                <a:latin typeface="Times New Roman"/>
                <a:ea typeface="Times New Roman"/>
              </a:rPr>
              <a:t>Delay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80F9FD0-D805-D692-7A24-9450AB289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18" y="1802465"/>
            <a:ext cx="17583845" cy="80730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reeform 75"/>
          <p:cNvSpPr/>
          <p:nvPr/>
        </p:nvSpPr>
        <p:spPr>
          <a:xfrm>
            <a:off x="0" y="1"/>
            <a:ext cx="18283828" cy="844735"/>
          </a:xfrm>
          <a:custGeom>
            <a:avLst/>
            <a:gdLst>
              <a:gd name="connsiteX0" fmla="*/ 0 w 18283828"/>
              <a:gd name="connsiteY0" fmla="*/ 0 h 844735"/>
              <a:gd name="connsiteX1" fmla="*/ 18283828 w 18283828"/>
              <a:gd name="connsiteY1" fmla="*/ 0 h 844735"/>
              <a:gd name="connsiteX2" fmla="*/ 18283828 w 18283828"/>
              <a:gd name="connsiteY2" fmla="*/ 844735 h 844735"/>
              <a:gd name="connsiteX3" fmla="*/ 0 w 18283828"/>
              <a:gd name="connsiteY3" fmla="*/ 844735 h 844735"/>
              <a:gd name="connsiteX4" fmla="*/ 0 w 18283828"/>
              <a:gd name="connsiteY4" fmla="*/ 0 h 84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3828" h="844735">
                <a:moveTo>
                  <a:pt x="0" y="0"/>
                </a:moveTo>
                <a:lnTo>
                  <a:pt x="18283828" y="0"/>
                </a:lnTo>
                <a:lnTo>
                  <a:pt x="18283828" y="844735"/>
                </a:lnTo>
                <a:lnTo>
                  <a:pt x="0" y="844735"/>
                </a:lnTo>
                <a:lnTo>
                  <a:pt x="0" y="0"/>
                </a:lnTo>
                <a:close/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76"/>
          <p:cNvSpPr/>
          <p:nvPr/>
        </p:nvSpPr>
        <p:spPr>
          <a:xfrm>
            <a:off x="0" y="1"/>
            <a:ext cx="849458" cy="849458"/>
          </a:xfrm>
          <a:custGeom>
            <a:avLst/>
            <a:gdLst>
              <a:gd name="connsiteX0" fmla="*/ 0 w 849458"/>
              <a:gd name="connsiteY0" fmla="*/ 0 h 849458"/>
              <a:gd name="connsiteX1" fmla="*/ 849458 w 849458"/>
              <a:gd name="connsiteY1" fmla="*/ 0 h 849458"/>
              <a:gd name="connsiteX2" fmla="*/ 849458 w 849458"/>
              <a:gd name="connsiteY2" fmla="*/ 849458 h 849458"/>
              <a:gd name="connsiteX3" fmla="*/ 0 w 849458"/>
              <a:gd name="connsiteY3" fmla="*/ 849458 h 849458"/>
              <a:gd name="connsiteX4" fmla="*/ 0 w 849458"/>
              <a:gd name="connsiteY4" fmla="*/ 0 h 8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458" h="849458">
                <a:moveTo>
                  <a:pt x="0" y="0"/>
                </a:moveTo>
                <a:lnTo>
                  <a:pt x="849458" y="0"/>
                </a:lnTo>
                <a:lnTo>
                  <a:pt x="849458" y="849458"/>
                </a:lnTo>
                <a:lnTo>
                  <a:pt x="0" y="849458"/>
                </a:lnTo>
                <a:lnTo>
                  <a:pt x="0" y="0"/>
                </a:lnTo>
                <a:close/>
              </a:path>
            </a:pathLst>
          </a:custGeom>
          <a:solidFill>
            <a:srgbClr val="C6493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78"/>
          <p:cNvSpPr txBox="1"/>
          <p:nvPr/>
        </p:nvSpPr>
        <p:spPr>
          <a:xfrm>
            <a:off x="383618" y="169760"/>
            <a:ext cx="6479006" cy="5059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36666"/>
              </a:lnSpc>
              <a:tabLst>
                <a:tab pos="740331" algn="l"/>
              </a:tabLst>
            </a:pPr>
            <a:r>
              <a:rPr lang="en-US" altLang="zh-CN" sz="2400" spc="-169" dirty="0">
                <a:solidFill>
                  <a:srgbClr val="ECECEC"/>
                </a:solidFill>
                <a:latin typeface="Times New Roman"/>
                <a:ea typeface="Times New Roman"/>
              </a:rPr>
              <a:t>	</a:t>
            </a:r>
            <a:r>
              <a:rPr lang="en-US" altLang="zh-CN" sz="2400" spc="434" dirty="0">
                <a:solidFill>
                  <a:srgbClr val="2C4061"/>
                </a:solidFill>
                <a:latin typeface="Times New Roman"/>
                <a:ea typeface="Times New Roman"/>
              </a:rPr>
              <a:t>A is greater than B</a:t>
            </a:r>
            <a:endParaRPr lang="en-US" altLang="zh-CN" sz="2400" spc="350" dirty="0">
              <a:solidFill>
                <a:srgbClr val="2C4061"/>
              </a:solidFill>
              <a:latin typeface="Times New Roman"/>
              <a:ea typeface="Times New Roman"/>
            </a:endParaRPr>
          </a:p>
        </p:txBody>
      </p:sp>
      <p:sp>
        <p:nvSpPr>
          <p:cNvPr id="79" name="TextBox 79"/>
          <p:cNvSpPr txBox="1"/>
          <p:nvPr/>
        </p:nvSpPr>
        <p:spPr>
          <a:xfrm>
            <a:off x="424729" y="1014495"/>
            <a:ext cx="3024873" cy="6229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36249"/>
              </a:lnSpc>
            </a:pPr>
            <a:r>
              <a:rPr lang="en-US" altLang="zh-CN" sz="3000" spc="329" dirty="0">
                <a:solidFill>
                  <a:srgbClr val="171717"/>
                </a:solidFill>
                <a:latin typeface="Times New Roman"/>
                <a:ea typeface="Times New Roman"/>
              </a:rPr>
              <a:t>Average</a:t>
            </a:r>
            <a:r>
              <a:rPr lang="en-US" altLang="zh-CN" sz="3000" spc="17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350" dirty="0">
                <a:solidFill>
                  <a:srgbClr val="171717"/>
                </a:solidFill>
                <a:latin typeface="Times New Roman"/>
                <a:ea typeface="Times New Roman"/>
              </a:rPr>
              <a:t>Power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40" y="1637429"/>
            <a:ext cx="17708340" cy="83193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reeform 81"/>
          <p:cNvSpPr/>
          <p:nvPr/>
        </p:nvSpPr>
        <p:spPr>
          <a:xfrm>
            <a:off x="0" y="0"/>
            <a:ext cx="18283828" cy="844735"/>
          </a:xfrm>
          <a:custGeom>
            <a:avLst/>
            <a:gdLst>
              <a:gd name="connsiteX0" fmla="*/ 0 w 18283828"/>
              <a:gd name="connsiteY0" fmla="*/ 0 h 844735"/>
              <a:gd name="connsiteX1" fmla="*/ 18283828 w 18283828"/>
              <a:gd name="connsiteY1" fmla="*/ 0 h 844735"/>
              <a:gd name="connsiteX2" fmla="*/ 18283828 w 18283828"/>
              <a:gd name="connsiteY2" fmla="*/ 844735 h 844735"/>
              <a:gd name="connsiteX3" fmla="*/ 0 w 18283828"/>
              <a:gd name="connsiteY3" fmla="*/ 844735 h 844735"/>
              <a:gd name="connsiteX4" fmla="*/ 0 w 18283828"/>
              <a:gd name="connsiteY4" fmla="*/ 0 h 84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3828" h="844735">
                <a:moveTo>
                  <a:pt x="0" y="0"/>
                </a:moveTo>
                <a:lnTo>
                  <a:pt x="18283828" y="0"/>
                </a:lnTo>
                <a:lnTo>
                  <a:pt x="18283828" y="844735"/>
                </a:lnTo>
                <a:lnTo>
                  <a:pt x="0" y="844735"/>
                </a:lnTo>
                <a:lnTo>
                  <a:pt x="0" y="0"/>
                </a:lnTo>
                <a:close/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 82"/>
          <p:cNvSpPr/>
          <p:nvPr/>
        </p:nvSpPr>
        <p:spPr>
          <a:xfrm>
            <a:off x="0" y="0"/>
            <a:ext cx="849458" cy="849458"/>
          </a:xfrm>
          <a:custGeom>
            <a:avLst/>
            <a:gdLst>
              <a:gd name="connsiteX0" fmla="*/ 0 w 849458"/>
              <a:gd name="connsiteY0" fmla="*/ 0 h 849458"/>
              <a:gd name="connsiteX1" fmla="*/ 849458 w 849458"/>
              <a:gd name="connsiteY1" fmla="*/ 0 h 849458"/>
              <a:gd name="connsiteX2" fmla="*/ 849458 w 849458"/>
              <a:gd name="connsiteY2" fmla="*/ 849458 h 849458"/>
              <a:gd name="connsiteX3" fmla="*/ 0 w 849458"/>
              <a:gd name="connsiteY3" fmla="*/ 849458 h 849458"/>
              <a:gd name="connsiteX4" fmla="*/ 0 w 849458"/>
              <a:gd name="connsiteY4" fmla="*/ 0 h 8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458" h="849458">
                <a:moveTo>
                  <a:pt x="0" y="0"/>
                </a:moveTo>
                <a:lnTo>
                  <a:pt x="849458" y="0"/>
                </a:lnTo>
                <a:lnTo>
                  <a:pt x="849458" y="849458"/>
                </a:lnTo>
                <a:lnTo>
                  <a:pt x="0" y="849458"/>
                </a:lnTo>
                <a:lnTo>
                  <a:pt x="0" y="0"/>
                </a:lnTo>
                <a:close/>
              </a:path>
            </a:pathLst>
          </a:custGeom>
          <a:solidFill>
            <a:srgbClr val="C6493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84"/>
          <p:cNvSpPr txBox="1"/>
          <p:nvPr/>
        </p:nvSpPr>
        <p:spPr>
          <a:xfrm>
            <a:off x="383618" y="169759"/>
            <a:ext cx="6479006" cy="5059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36666"/>
              </a:lnSpc>
              <a:tabLst>
                <a:tab pos="740331" algn="l"/>
              </a:tabLst>
            </a:pPr>
            <a:r>
              <a:rPr lang="en-US" altLang="zh-CN" sz="2400" spc="-169" dirty="0">
                <a:solidFill>
                  <a:srgbClr val="ECECEC"/>
                </a:solidFill>
                <a:latin typeface="Times New Roman"/>
                <a:ea typeface="Times New Roman"/>
              </a:rPr>
              <a:t>	</a:t>
            </a:r>
            <a:r>
              <a:rPr lang="en-US" altLang="zh-CN" sz="2400" spc="434" dirty="0">
                <a:solidFill>
                  <a:srgbClr val="2C4061"/>
                </a:solidFill>
                <a:latin typeface="Times New Roman"/>
                <a:ea typeface="Times New Roman"/>
              </a:rPr>
              <a:t>A is greater than B</a:t>
            </a:r>
            <a:endParaRPr lang="en-US" altLang="zh-CN" sz="2400" spc="350" dirty="0">
              <a:solidFill>
                <a:srgbClr val="2C4061"/>
              </a:solidFill>
              <a:latin typeface="Times New Roman"/>
              <a:ea typeface="Times New Roman"/>
            </a:endParaRPr>
          </a:p>
        </p:txBody>
      </p:sp>
      <p:sp>
        <p:nvSpPr>
          <p:cNvPr id="85" name="TextBox 85"/>
          <p:cNvSpPr txBox="1"/>
          <p:nvPr/>
        </p:nvSpPr>
        <p:spPr>
          <a:xfrm>
            <a:off x="424729" y="939067"/>
            <a:ext cx="1877292" cy="6229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36249"/>
              </a:lnSpc>
            </a:pPr>
            <a:r>
              <a:rPr lang="en-US" altLang="zh-CN" sz="3000" spc="234" dirty="0">
                <a:solidFill>
                  <a:srgbClr val="171717"/>
                </a:solidFill>
                <a:latin typeface="Times New Roman"/>
                <a:ea typeface="Times New Roman"/>
              </a:rPr>
              <a:t>Cell</a:t>
            </a:r>
            <a:r>
              <a:rPr lang="en-US" altLang="zh-CN" sz="3000" spc="15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275" dirty="0">
                <a:solidFill>
                  <a:srgbClr val="171717"/>
                </a:solidFill>
                <a:latin typeface="Times New Roman"/>
                <a:ea typeface="Times New Roman"/>
              </a:rPr>
              <a:t>Area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5E2D97C-223A-EF14-60A3-FFF5EF716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18" y="1562001"/>
            <a:ext cx="17597206" cy="81915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Freeform 87"/>
          <p:cNvSpPr/>
          <p:nvPr/>
        </p:nvSpPr>
        <p:spPr>
          <a:xfrm>
            <a:off x="0" y="2"/>
            <a:ext cx="18283828" cy="844735"/>
          </a:xfrm>
          <a:custGeom>
            <a:avLst/>
            <a:gdLst>
              <a:gd name="connsiteX0" fmla="*/ 0 w 18283828"/>
              <a:gd name="connsiteY0" fmla="*/ 0 h 844735"/>
              <a:gd name="connsiteX1" fmla="*/ 18283828 w 18283828"/>
              <a:gd name="connsiteY1" fmla="*/ 0 h 844735"/>
              <a:gd name="connsiteX2" fmla="*/ 18283828 w 18283828"/>
              <a:gd name="connsiteY2" fmla="*/ 844735 h 844735"/>
              <a:gd name="connsiteX3" fmla="*/ 0 w 18283828"/>
              <a:gd name="connsiteY3" fmla="*/ 844735 h 844735"/>
              <a:gd name="connsiteX4" fmla="*/ 0 w 18283828"/>
              <a:gd name="connsiteY4" fmla="*/ 0 h 84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3828" h="844735">
                <a:moveTo>
                  <a:pt x="0" y="0"/>
                </a:moveTo>
                <a:lnTo>
                  <a:pt x="18283828" y="0"/>
                </a:lnTo>
                <a:lnTo>
                  <a:pt x="18283828" y="844735"/>
                </a:lnTo>
                <a:lnTo>
                  <a:pt x="0" y="844735"/>
                </a:lnTo>
                <a:lnTo>
                  <a:pt x="0" y="0"/>
                </a:lnTo>
                <a:close/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 88"/>
          <p:cNvSpPr/>
          <p:nvPr/>
        </p:nvSpPr>
        <p:spPr>
          <a:xfrm>
            <a:off x="0" y="2"/>
            <a:ext cx="849458" cy="849458"/>
          </a:xfrm>
          <a:custGeom>
            <a:avLst/>
            <a:gdLst>
              <a:gd name="connsiteX0" fmla="*/ 0 w 849458"/>
              <a:gd name="connsiteY0" fmla="*/ 0 h 849458"/>
              <a:gd name="connsiteX1" fmla="*/ 849458 w 849458"/>
              <a:gd name="connsiteY1" fmla="*/ 0 h 849458"/>
              <a:gd name="connsiteX2" fmla="*/ 849458 w 849458"/>
              <a:gd name="connsiteY2" fmla="*/ 849458 h 849458"/>
              <a:gd name="connsiteX3" fmla="*/ 0 w 849458"/>
              <a:gd name="connsiteY3" fmla="*/ 849458 h 849458"/>
              <a:gd name="connsiteX4" fmla="*/ 0 w 849458"/>
              <a:gd name="connsiteY4" fmla="*/ 0 h 8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458" h="849458">
                <a:moveTo>
                  <a:pt x="0" y="0"/>
                </a:moveTo>
                <a:lnTo>
                  <a:pt x="849458" y="0"/>
                </a:lnTo>
                <a:lnTo>
                  <a:pt x="849458" y="849458"/>
                </a:lnTo>
                <a:lnTo>
                  <a:pt x="0" y="849458"/>
                </a:lnTo>
                <a:lnTo>
                  <a:pt x="0" y="0"/>
                </a:lnTo>
                <a:close/>
              </a:path>
            </a:pathLst>
          </a:custGeom>
          <a:solidFill>
            <a:srgbClr val="C6493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 89"/>
          <p:cNvSpPr/>
          <p:nvPr/>
        </p:nvSpPr>
        <p:spPr>
          <a:xfrm>
            <a:off x="7588250" y="1911350"/>
            <a:ext cx="3092450" cy="1123950"/>
          </a:xfrm>
          <a:custGeom>
            <a:avLst/>
            <a:gdLst>
              <a:gd name="connsiteX0" fmla="*/ 12700 w 3092450"/>
              <a:gd name="connsiteY0" fmla="*/ 17200 h 1123950"/>
              <a:gd name="connsiteX1" fmla="*/ 3098800 w 3092450"/>
              <a:gd name="connsiteY1" fmla="*/ 17200 h 1123950"/>
              <a:gd name="connsiteX2" fmla="*/ 3098800 w 3092450"/>
              <a:gd name="connsiteY2" fmla="*/ 1134304 h 1123950"/>
              <a:gd name="connsiteX3" fmla="*/ 12700 w 3092450"/>
              <a:gd name="connsiteY3" fmla="*/ 1134304 h 1123950"/>
              <a:gd name="connsiteX4" fmla="*/ 12700 w 3092450"/>
              <a:gd name="connsiteY4" fmla="*/ 1720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450" h="1123950">
                <a:moveTo>
                  <a:pt x="12700" y="17200"/>
                </a:moveTo>
                <a:lnTo>
                  <a:pt x="3098800" y="17200"/>
                </a:lnTo>
                <a:lnTo>
                  <a:pt x="3098800" y="1134304"/>
                </a:lnTo>
                <a:lnTo>
                  <a:pt x="12700" y="1134304"/>
                </a:lnTo>
                <a:lnTo>
                  <a:pt x="12700" y="17200"/>
                </a:lnTo>
                <a:close/>
              </a:path>
            </a:pathLst>
          </a:custGeom>
          <a:solidFill>
            <a:srgbClr val="C6493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90"/>
          <p:cNvSpPr txBox="1"/>
          <p:nvPr/>
        </p:nvSpPr>
        <p:spPr>
          <a:xfrm>
            <a:off x="1123950" y="169762"/>
            <a:ext cx="1681776" cy="451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36666"/>
              </a:lnSpc>
            </a:pPr>
            <a:r>
              <a:rPr lang="en-US" altLang="zh-CN" sz="2400" spc="339" dirty="0">
                <a:solidFill>
                  <a:srgbClr val="2C4061"/>
                </a:solidFill>
                <a:latin typeface="Times New Roman"/>
                <a:ea typeface="Times New Roman"/>
              </a:rPr>
              <a:t>Circ</a:t>
            </a:r>
            <a:r>
              <a:rPr lang="en-US" altLang="zh-CN" sz="2400" spc="334" dirty="0">
                <a:solidFill>
                  <a:srgbClr val="2C4061"/>
                </a:solidFill>
                <a:latin typeface="Times New Roman"/>
                <a:ea typeface="Times New Roman"/>
              </a:rPr>
              <a:t>uit-2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5801669" y="2005809"/>
            <a:ext cx="7388119" cy="77414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995067">
              <a:lnSpc>
                <a:spcPct val="136249"/>
              </a:lnSpc>
            </a:pPr>
            <a:r>
              <a:rPr lang="en-US" altLang="zh-CN" sz="4500" spc="555" dirty="0">
                <a:solidFill>
                  <a:srgbClr val="FEFEFE"/>
                </a:solidFill>
                <a:latin typeface="Times New Roman"/>
                <a:ea typeface="Times New Roman"/>
              </a:rPr>
              <a:t>Cir</a:t>
            </a:r>
            <a:r>
              <a:rPr lang="en-US" altLang="zh-CN" sz="4500" spc="550" dirty="0">
                <a:solidFill>
                  <a:srgbClr val="FEFEFE"/>
                </a:solidFill>
                <a:latin typeface="Times New Roman"/>
                <a:ea typeface="Times New Roman"/>
              </a:rPr>
              <a:t>cuit-2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 marL="0" algn="ctr">
              <a:lnSpc>
                <a:spcPct val="136249"/>
              </a:lnSpc>
            </a:pPr>
            <a:endParaRPr lang="en-US" altLang="zh-CN" dirty="0"/>
          </a:p>
          <a:p>
            <a:pPr marL="0" algn="ctr">
              <a:lnSpc>
                <a:spcPct val="136249"/>
              </a:lnSpc>
            </a:pPr>
            <a:r>
              <a:rPr lang="en-US" altLang="zh-CN" sz="3200" spc="540" dirty="0" smtClean="0">
                <a:solidFill>
                  <a:srgbClr val="2C4061"/>
                </a:solidFill>
                <a:latin typeface="Times New Roman"/>
                <a:ea typeface="Times New Roman"/>
              </a:rPr>
              <a:t>A </a:t>
            </a:r>
            <a:r>
              <a:rPr lang="en-US" altLang="zh-CN" sz="3200" spc="540" dirty="0">
                <a:solidFill>
                  <a:srgbClr val="2C4061"/>
                </a:solidFill>
                <a:latin typeface="Times New Roman"/>
                <a:ea typeface="Times New Roman"/>
              </a:rPr>
              <a:t>is equal to B</a:t>
            </a:r>
          </a:p>
          <a:p>
            <a:pPr marL="0">
              <a:lnSpc>
                <a:spcPct val="136249"/>
              </a:lnSpc>
            </a:pPr>
            <a:r>
              <a:rPr lang="en-US" altLang="zh-CN" sz="3200" spc="540" dirty="0">
                <a:solidFill>
                  <a:srgbClr val="2C4061"/>
                </a:solidFill>
                <a:latin typeface="Times New Roman"/>
                <a:ea typeface="Times New Roman"/>
              </a:rPr>
              <a:t>The circuit determines whether</a:t>
            </a:r>
          </a:p>
          <a:p>
            <a:pPr marL="0">
              <a:lnSpc>
                <a:spcPct val="136249"/>
              </a:lnSpc>
            </a:pPr>
            <a:r>
              <a:rPr lang="en-US" altLang="zh-CN" sz="3200" spc="540" dirty="0">
                <a:solidFill>
                  <a:srgbClr val="2C4061"/>
                </a:solidFill>
                <a:latin typeface="Times New Roman"/>
                <a:ea typeface="Times New Roman"/>
              </a:rPr>
              <a:t>two bits A &amp; B is equal to or not.</a:t>
            </a:r>
          </a:p>
          <a:p>
            <a:pPr marL="0">
              <a:lnSpc>
                <a:spcPct val="136249"/>
              </a:lnSpc>
            </a:pPr>
            <a:r>
              <a:rPr lang="en-US" altLang="zh-CN" sz="3200" spc="540" dirty="0">
                <a:solidFill>
                  <a:srgbClr val="2C4061"/>
                </a:solidFill>
                <a:latin typeface="Times New Roman"/>
                <a:ea typeface="Times New Roman"/>
              </a:rPr>
              <a:t>If two bits are equal then 1 is shown in output. Otherwise it will show 0. </a:t>
            </a:r>
          </a:p>
          <a:p>
            <a:pPr marL="0" algn="r">
              <a:lnSpc>
                <a:spcPct val="136249"/>
              </a:lnSpc>
            </a:pPr>
            <a:endParaRPr lang="en-US" altLang="zh-CN" sz="4000" spc="519" dirty="0">
              <a:solidFill>
                <a:srgbClr val="2C4061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reeform 93"/>
          <p:cNvSpPr/>
          <p:nvPr/>
        </p:nvSpPr>
        <p:spPr>
          <a:xfrm>
            <a:off x="0" y="0"/>
            <a:ext cx="18283828" cy="844735"/>
          </a:xfrm>
          <a:custGeom>
            <a:avLst/>
            <a:gdLst>
              <a:gd name="connsiteX0" fmla="*/ 0 w 18283828"/>
              <a:gd name="connsiteY0" fmla="*/ 0 h 844735"/>
              <a:gd name="connsiteX1" fmla="*/ 18283828 w 18283828"/>
              <a:gd name="connsiteY1" fmla="*/ 0 h 844735"/>
              <a:gd name="connsiteX2" fmla="*/ 18283828 w 18283828"/>
              <a:gd name="connsiteY2" fmla="*/ 844735 h 844735"/>
              <a:gd name="connsiteX3" fmla="*/ 0 w 18283828"/>
              <a:gd name="connsiteY3" fmla="*/ 844735 h 844735"/>
              <a:gd name="connsiteX4" fmla="*/ 0 w 18283828"/>
              <a:gd name="connsiteY4" fmla="*/ 0 h 84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3828" h="844735">
                <a:moveTo>
                  <a:pt x="0" y="0"/>
                </a:moveTo>
                <a:lnTo>
                  <a:pt x="18283828" y="0"/>
                </a:lnTo>
                <a:lnTo>
                  <a:pt x="18283828" y="844735"/>
                </a:lnTo>
                <a:lnTo>
                  <a:pt x="0" y="844735"/>
                </a:lnTo>
                <a:lnTo>
                  <a:pt x="0" y="0"/>
                </a:lnTo>
                <a:close/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Freeform 94"/>
          <p:cNvSpPr/>
          <p:nvPr/>
        </p:nvSpPr>
        <p:spPr>
          <a:xfrm>
            <a:off x="0" y="0"/>
            <a:ext cx="849458" cy="849458"/>
          </a:xfrm>
          <a:custGeom>
            <a:avLst/>
            <a:gdLst>
              <a:gd name="connsiteX0" fmla="*/ 0 w 849458"/>
              <a:gd name="connsiteY0" fmla="*/ 0 h 849458"/>
              <a:gd name="connsiteX1" fmla="*/ 849458 w 849458"/>
              <a:gd name="connsiteY1" fmla="*/ 0 h 849458"/>
              <a:gd name="connsiteX2" fmla="*/ 849458 w 849458"/>
              <a:gd name="connsiteY2" fmla="*/ 849458 h 849458"/>
              <a:gd name="connsiteX3" fmla="*/ 0 w 849458"/>
              <a:gd name="connsiteY3" fmla="*/ 849458 h 849458"/>
              <a:gd name="connsiteX4" fmla="*/ 0 w 849458"/>
              <a:gd name="connsiteY4" fmla="*/ 0 h 8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458" h="849458">
                <a:moveTo>
                  <a:pt x="0" y="0"/>
                </a:moveTo>
                <a:lnTo>
                  <a:pt x="849458" y="0"/>
                </a:lnTo>
                <a:lnTo>
                  <a:pt x="849458" y="849458"/>
                </a:lnTo>
                <a:lnTo>
                  <a:pt x="0" y="849458"/>
                </a:lnTo>
                <a:lnTo>
                  <a:pt x="0" y="0"/>
                </a:lnTo>
                <a:close/>
              </a:path>
            </a:pathLst>
          </a:custGeom>
          <a:solidFill>
            <a:srgbClr val="C6493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98"/>
          <p:cNvSpPr txBox="1"/>
          <p:nvPr/>
        </p:nvSpPr>
        <p:spPr>
          <a:xfrm>
            <a:off x="383618" y="169758"/>
            <a:ext cx="5529248" cy="5059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36666"/>
              </a:lnSpc>
              <a:tabLst>
                <a:tab pos="740331" algn="l"/>
              </a:tabLst>
            </a:pPr>
            <a:r>
              <a:rPr lang="en-US" altLang="zh-CN" sz="2400" spc="-169" dirty="0">
                <a:solidFill>
                  <a:srgbClr val="ECECEC"/>
                </a:solidFill>
                <a:latin typeface="Times New Roman"/>
                <a:ea typeface="Times New Roman"/>
              </a:rPr>
              <a:t>	</a:t>
            </a:r>
            <a:r>
              <a:rPr lang="en-US" altLang="zh-CN" sz="2400" spc="405" dirty="0">
                <a:solidFill>
                  <a:srgbClr val="2C4061"/>
                </a:solidFill>
                <a:latin typeface="Times New Roman"/>
                <a:ea typeface="Times New Roman"/>
              </a:rPr>
              <a:t>A is equal to B</a:t>
            </a:r>
            <a:endParaRPr lang="en-US" altLang="zh-CN" sz="2400" spc="384" dirty="0">
              <a:solidFill>
                <a:srgbClr val="2C4061"/>
              </a:solidFill>
              <a:latin typeface="Times New Roman"/>
              <a:ea typeface="Times New Roman"/>
            </a:endParaRPr>
          </a:p>
        </p:txBody>
      </p:sp>
      <p:sp>
        <p:nvSpPr>
          <p:cNvPr id="99" name="TextBox 99"/>
          <p:cNvSpPr txBox="1"/>
          <p:nvPr/>
        </p:nvSpPr>
        <p:spPr>
          <a:xfrm>
            <a:off x="847770" y="1474086"/>
            <a:ext cx="6987634" cy="5541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hangingPunct="0">
              <a:lnSpc>
                <a:spcPct val="134166"/>
              </a:lnSpc>
            </a:pPr>
            <a:r>
              <a:rPr lang="en-US" altLang="zh-CN" sz="3000" spc="334" dirty="0">
                <a:solidFill>
                  <a:srgbClr val="2C4061"/>
                </a:solidFill>
                <a:latin typeface="Times New Roman"/>
                <a:ea typeface="Times New Roman"/>
              </a:rPr>
              <a:t>Circuit Diagram</a:t>
            </a:r>
            <a:endParaRPr lang="en-US" altLang="zh-CN" sz="3000" spc="-20" dirty="0">
              <a:solidFill>
                <a:srgbClr val="2C4061"/>
              </a:solidFill>
              <a:latin typeface="Times New Roman"/>
              <a:ea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BCC9786-84AC-D7FD-7AF0-54386A756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499" y="1657350"/>
            <a:ext cx="6490429" cy="70357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58" y="3409950"/>
            <a:ext cx="3760642" cy="4800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3238500"/>
            <a:ext cx="3610069" cy="4972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Freeform 101"/>
          <p:cNvSpPr/>
          <p:nvPr/>
        </p:nvSpPr>
        <p:spPr>
          <a:xfrm>
            <a:off x="0" y="0"/>
            <a:ext cx="18283828" cy="844735"/>
          </a:xfrm>
          <a:custGeom>
            <a:avLst/>
            <a:gdLst>
              <a:gd name="connsiteX0" fmla="*/ 0 w 18283828"/>
              <a:gd name="connsiteY0" fmla="*/ 0 h 844735"/>
              <a:gd name="connsiteX1" fmla="*/ 18283828 w 18283828"/>
              <a:gd name="connsiteY1" fmla="*/ 0 h 844735"/>
              <a:gd name="connsiteX2" fmla="*/ 18283828 w 18283828"/>
              <a:gd name="connsiteY2" fmla="*/ 844735 h 844735"/>
              <a:gd name="connsiteX3" fmla="*/ 0 w 18283828"/>
              <a:gd name="connsiteY3" fmla="*/ 844735 h 844735"/>
              <a:gd name="connsiteX4" fmla="*/ 0 w 18283828"/>
              <a:gd name="connsiteY4" fmla="*/ 0 h 84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3828" h="844735">
                <a:moveTo>
                  <a:pt x="0" y="0"/>
                </a:moveTo>
                <a:lnTo>
                  <a:pt x="18283828" y="0"/>
                </a:lnTo>
                <a:lnTo>
                  <a:pt x="18283828" y="844735"/>
                </a:lnTo>
                <a:lnTo>
                  <a:pt x="0" y="844735"/>
                </a:lnTo>
                <a:lnTo>
                  <a:pt x="0" y="0"/>
                </a:lnTo>
                <a:close/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Freeform 102"/>
          <p:cNvSpPr/>
          <p:nvPr/>
        </p:nvSpPr>
        <p:spPr>
          <a:xfrm>
            <a:off x="0" y="0"/>
            <a:ext cx="849458" cy="849458"/>
          </a:xfrm>
          <a:custGeom>
            <a:avLst/>
            <a:gdLst>
              <a:gd name="connsiteX0" fmla="*/ 0 w 849458"/>
              <a:gd name="connsiteY0" fmla="*/ 0 h 849458"/>
              <a:gd name="connsiteX1" fmla="*/ 849458 w 849458"/>
              <a:gd name="connsiteY1" fmla="*/ 0 h 849458"/>
              <a:gd name="connsiteX2" fmla="*/ 849458 w 849458"/>
              <a:gd name="connsiteY2" fmla="*/ 849458 h 849458"/>
              <a:gd name="connsiteX3" fmla="*/ 0 w 849458"/>
              <a:gd name="connsiteY3" fmla="*/ 849458 h 849458"/>
              <a:gd name="connsiteX4" fmla="*/ 0 w 849458"/>
              <a:gd name="connsiteY4" fmla="*/ 0 h 8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458" h="849458">
                <a:moveTo>
                  <a:pt x="0" y="0"/>
                </a:moveTo>
                <a:lnTo>
                  <a:pt x="849458" y="0"/>
                </a:lnTo>
                <a:lnTo>
                  <a:pt x="849458" y="849458"/>
                </a:lnTo>
                <a:lnTo>
                  <a:pt x="0" y="849458"/>
                </a:lnTo>
                <a:lnTo>
                  <a:pt x="0" y="0"/>
                </a:lnTo>
                <a:close/>
              </a:path>
            </a:pathLst>
          </a:custGeom>
          <a:solidFill>
            <a:srgbClr val="C6493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04"/>
          <p:cNvSpPr txBox="1"/>
          <p:nvPr/>
        </p:nvSpPr>
        <p:spPr>
          <a:xfrm>
            <a:off x="383618" y="169759"/>
            <a:ext cx="5529248" cy="5059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36666"/>
              </a:lnSpc>
              <a:tabLst>
                <a:tab pos="740331" algn="l"/>
              </a:tabLst>
            </a:pPr>
            <a:r>
              <a:rPr lang="en-US" altLang="zh-CN" sz="2400" spc="-169" dirty="0">
                <a:solidFill>
                  <a:srgbClr val="ECECEC"/>
                </a:solidFill>
                <a:latin typeface="Times New Roman"/>
                <a:ea typeface="Times New Roman"/>
              </a:rPr>
              <a:t>	</a:t>
            </a:r>
            <a:r>
              <a:rPr lang="en-US" altLang="zh-CN" sz="2400" spc="405" dirty="0">
                <a:solidFill>
                  <a:srgbClr val="2C4061"/>
                </a:solidFill>
                <a:latin typeface="Times New Roman"/>
                <a:ea typeface="Times New Roman"/>
              </a:rPr>
              <a:t>A is equal to B</a:t>
            </a:r>
            <a:endParaRPr lang="en-US" altLang="zh-CN" sz="2400" spc="384" dirty="0">
              <a:solidFill>
                <a:srgbClr val="2C4061"/>
              </a:solidFill>
              <a:latin typeface="Times New Roman"/>
              <a:ea typeface="Times New Roman"/>
            </a:endParaRPr>
          </a:p>
        </p:txBody>
      </p:sp>
      <p:sp>
        <p:nvSpPr>
          <p:cNvPr id="105" name="TextBox 105"/>
          <p:cNvSpPr txBox="1"/>
          <p:nvPr/>
        </p:nvSpPr>
        <p:spPr>
          <a:xfrm>
            <a:off x="424729" y="1014494"/>
            <a:ext cx="2078846" cy="637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000" spc="420" dirty="0">
                <a:solidFill>
                  <a:srgbClr val="171717"/>
                </a:solidFill>
                <a:latin typeface="Times New Roman"/>
                <a:ea typeface="Times New Roman"/>
              </a:rPr>
              <a:t>Schema</a:t>
            </a:r>
            <a:r>
              <a:rPr lang="en-US" altLang="zh-CN" sz="3000" spc="415" dirty="0">
                <a:solidFill>
                  <a:srgbClr val="171717"/>
                </a:solidFill>
                <a:latin typeface="Times New Roman"/>
                <a:ea typeface="Times New Roman"/>
              </a:rPr>
              <a:t>tic</a:t>
            </a:r>
          </a:p>
          <a:p>
            <a:pPr>
              <a:lnSpc>
                <a:spcPts val="1225"/>
              </a:lnSpc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9A54185-6AEB-F394-FC02-2BB283373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28" y="1557794"/>
            <a:ext cx="17539571" cy="80243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Freeform 107"/>
          <p:cNvSpPr/>
          <p:nvPr/>
        </p:nvSpPr>
        <p:spPr>
          <a:xfrm>
            <a:off x="0" y="1"/>
            <a:ext cx="18283828" cy="844735"/>
          </a:xfrm>
          <a:custGeom>
            <a:avLst/>
            <a:gdLst>
              <a:gd name="connsiteX0" fmla="*/ 0 w 18283828"/>
              <a:gd name="connsiteY0" fmla="*/ 0 h 844735"/>
              <a:gd name="connsiteX1" fmla="*/ 18283828 w 18283828"/>
              <a:gd name="connsiteY1" fmla="*/ 0 h 844735"/>
              <a:gd name="connsiteX2" fmla="*/ 18283828 w 18283828"/>
              <a:gd name="connsiteY2" fmla="*/ 844735 h 844735"/>
              <a:gd name="connsiteX3" fmla="*/ 0 w 18283828"/>
              <a:gd name="connsiteY3" fmla="*/ 844735 h 844735"/>
              <a:gd name="connsiteX4" fmla="*/ 0 w 18283828"/>
              <a:gd name="connsiteY4" fmla="*/ 0 h 84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3828" h="844735">
                <a:moveTo>
                  <a:pt x="0" y="0"/>
                </a:moveTo>
                <a:lnTo>
                  <a:pt x="18283828" y="0"/>
                </a:lnTo>
                <a:lnTo>
                  <a:pt x="18283828" y="844735"/>
                </a:lnTo>
                <a:lnTo>
                  <a:pt x="0" y="844735"/>
                </a:lnTo>
                <a:lnTo>
                  <a:pt x="0" y="0"/>
                </a:lnTo>
                <a:close/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reeform 108"/>
          <p:cNvSpPr/>
          <p:nvPr/>
        </p:nvSpPr>
        <p:spPr>
          <a:xfrm>
            <a:off x="0" y="1"/>
            <a:ext cx="849458" cy="849458"/>
          </a:xfrm>
          <a:custGeom>
            <a:avLst/>
            <a:gdLst>
              <a:gd name="connsiteX0" fmla="*/ 0 w 849458"/>
              <a:gd name="connsiteY0" fmla="*/ 0 h 849458"/>
              <a:gd name="connsiteX1" fmla="*/ 849458 w 849458"/>
              <a:gd name="connsiteY1" fmla="*/ 0 h 849458"/>
              <a:gd name="connsiteX2" fmla="*/ 849458 w 849458"/>
              <a:gd name="connsiteY2" fmla="*/ 849458 h 849458"/>
              <a:gd name="connsiteX3" fmla="*/ 0 w 849458"/>
              <a:gd name="connsiteY3" fmla="*/ 849458 h 849458"/>
              <a:gd name="connsiteX4" fmla="*/ 0 w 849458"/>
              <a:gd name="connsiteY4" fmla="*/ 0 h 8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458" h="849458">
                <a:moveTo>
                  <a:pt x="0" y="0"/>
                </a:moveTo>
                <a:lnTo>
                  <a:pt x="849458" y="0"/>
                </a:lnTo>
                <a:lnTo>
                  <a:pt x="849458" y="849458"/>
                </a:lnTo>
                <a:lnTo>
                  <a:pt x="0" y="849458"/>
                </a:lnTo>
                <a:lnTo>
                  <a:pt x="0" y="0"/>
                </a:lnTo>
                <a:close/>
              </a:path>
            </a:pathLst>
          </a:custGeom>
          <a:solidFill>
            <a:srgbClr val="C6493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10"/>
          <p:cNvSpPr txBox="1"/>
          <p:nvPr/>
        </p:nvSpPr>
        <p:spPr>
          <a:xfrm>
            <a:off x="383618" y="169760"/>
            <a:ext cx="5529248" cy="5059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36666"/>
              </a:lnSpc>
              <a:tabLst>
                <a:tab pos="740331" algn="l"/>
              </a:tabLst>
            </a:pPr>
            <a:r>
              <a:rPr lang="en-US" altLang="zh-CN" sz="2400" spc="-169" dirty="0">
                <a:solidFill>
                  <a:srgbClr val="ECECEC"/>
                </a:solidFill>
                <a:latin typeface="Times New Roman"/>
                <a:ea typeface="Times New Roman"/>
              </a:rPr>
              <a:t>	</a:t>
            </a:r>
            <a:r>
              <a:rPr lang="en-US" altLang="zh-CN" sz="2400" spc="405" dirty="0">
                <a:solidFill>
                  <a:srgbClr val="2C4061"/>
                </a:solidFill>
                <a:latin typeface="Times New Roman"/>
                <a:ea typeface="Times New Roman"/>
              </a:rPr>
              <a:t>A is equal to B</a:t>
            </a:r>
            <a:endParaRPr lang="en-US" altLang="zh-CN" sz="2400" spc="384" dirty="0">
              <a:solidFill>
                <a:srgbClr val="2C4061"/>
              </a:solidFill>
              <a:latin typeface="Times New Roman"/>
              <a:ea typeface="Times New Roman"/>
            </a:endParaRPr>
          </a:p>
        </p:txBody>
      </p:sp>
      <p:sp>
        <p:nvSpPr>
          <p:cNvPr id="111" name="TextBox 111"/>
          <p:cNvSpPr txBox="1"/>
          <p:nvPr/>
        </p:nvSpPr>
        <p:spPr>
          <a:xfrm>
            <a:off x="424729" y="1014495"/>
            <a:ext cx="8274663" cy="6229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36249"/>
              </a:lnSpc>
            </a:pPr>
            <a:r>
              <a:rPr lang="en-US" altLang="zh-CN" sz="3000" spc="259" dirty="0">
                <a:solidFill>
                  <a:srgbClr val="171717"/>
                </a:solidFill>
                <a:latin typeface="Times New Roman"/>
                <a:ea typeface="Times New Roman"/>
              </a:rPr>
              <a:t>Input</a:t>
            </a:r>
            <a:r>
              <a:rPr lang="en-US" altLang="zh-CN" sz="3000" spc="154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490" dirty="0">
                <a:solidFill>
                  <a:srgbClr val="171717"/>
                </a:solidFill>
                <a:latin typeface="Times New Roman"/>
                <a:ea typeface="Times New Roman"/>
              </a:rPr>
              <a:t>&amp;</a:t>
            </a:r>
            <a:r>
              <a:rPr lang="en-US" altLang="zh-CN" sz="3000" spc="154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284" dirty="0">
                <a:solidFill>
                  <a:srgbClr val="171717"/>
                </a:solidFill>
                <a:latin typeface="Times New Roman"/>
                <a:ea typeface="Times New Roman"/>
              </a:rPr>
              <a:t>Output</a:t>
            </a:r>
            <a:r>
              <a:rPr lang="en-US" altLang="zh-CN" sz="3000" spc="154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329" dirty="0">
                <a:solidFill>
                  <a:srgbClr val="171717"/>
                </a:solidFill>
                <a:latin typeface="Times New Roman"/>
                <a:ea typeface="Times New Roman"/>
              </a:rPr>
              <a:t>Waveform</a:t>
            </a:r>
            <a:r>
              <a:rPr lang="en-US" altLang="zh-CN" sz="3000" spc="154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279" dirty="0">
                <a:solidFill>
                  <a:srgbClr val="171717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3000" spc="154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275" dirty="0">
                <a:solidFill>
                  <a:srgbClr val="171717"/>
                </a:solidFill>
                <a:latin typeface="Times New Roman"/>
                <a:ea typeface="Times New Roman"/>
              </a:rPr>
              <a:t>Truth</a:t>
            </a:r>
            <a:r>
              <a:rPr lang="en-US" altLang="zh-CN" sz="3000" spc="154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284" dirty="0">
                <a:solidFill>
                  <a:srgbClr val="171717"/>
                </a:solidFill>
                <a:latin typeface="Times New Roman"/>
                <a:ea typeface="Times New Roman"/>
              </a:rPr>
              <a:t>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E97CD2D-8899-3AD9-1195-8AF2C8A15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29" y="1802465"/>
            <a:ext cx="13329371" cy="79987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8CC4942-3588-CFD0-D049-07A8D732A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4100" y="1802464"/>
            <a:ext cx="4533900" cy="79987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Freeform 113"/>
          <p:cNvSpPr/>
          <p:nvPr/>
        </p:nvSpPr>
        <p:spPr>
          <a:xfrm>
            <a:off x="0" y="0"/>
            <a:ext cx="18283828" cy="844735"/>
          </a:xfrm>
          <a:custGeom>
            <a:avLst/>
            <a:gdLst>
              <a:gd name="connsiteX0" fmla="*/ 0 w 18283828"/>
              <a:gd name="connsiteY0" fmla="*/ 0 h 844735"/>
              <a:gd name="connsiteX1" fmla="*/ 18283828 w 18283828"/>
              <a:gd name="connsiteY1" fmla="*/ 0 h 844735"/>
              <a:gd name="connsiteX2" fmla="*/ 18283828 w 18283828"/>
              <a:gd name="connsiteY2" fmla="*/ 844735 h 844735"/>
              <a:gd name="connsiteX3" fmla="*/ 0 w 18283828"/>
              <a:gd name="connsiteY3" fmla="*/ 844735 h 844735"/>
              <a:gd name="connsiteX4" fmla="*/ 0 w 18283828"/>
              <a:gd name="connsiteY4" fmla="*/ 0 h 84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3828" h="844735">
                <a:moveTo>
                  <a:pt x="0" y="0"/>
                </a:moveTo>
                <a:lnTo>
                  <a:pt x="18283828" y="0"/>
                </a:lnTo>
                <a:lnTo>
                  <a:pt x="18283828" y="844735"/>
                </a:lnTo>
                <a:lnTo>
                  <a:pt x="0" y="844735"/>
                </a:lnTo>
                <a:lnTo>
                  <a:pt x="0" y="0"/>
                </a:lnTo>
                <a:close/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reeform 114"/>
          <p:cNvSpPr/>
          <p:nvPr/>
        </p:nvSpPr>
        <p:spPr>
          <a:xfrm>
            <a:off x="0" y="0"/>
            <a:ext cx="849458" cy="849458"/>
          </a:xfrm>
          <a:custGeom>
            <a:avLst/>
            <a:gdLst>
              <a:gd name="connsiteX0" fmla="*/ 0 w 849458"/>
              <a:gd name="connsiteY0" fmla="*/ 0 h 849458"/>
              <a:gd name="connsiteX1" fmla="*/ 849458 w 849458"/>
              <a:gd name="connsiteY1" fmla="*/ 0 h 849458"/>
              <a:gd name="connsiteX2" fmla="*/ 849458 w 849458"/>
              <a:gd name="connsiteY2" fmla="*/ 849458 h 849458"/>
              <a:gd name="connsiteX3" fmla="*/ 0 w 849458"/>
              <a:gd name="connsiteY3" fmla="*/ 849458 h 849458"/>
              <a:gd name="connsiteX4" fmla="*/ 0 w 849458"/>
              <a:gd name="connsiteY4" fmla="*/ 0 h 8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458" h="849458">
                <a:moveTo>
                  <a:pt x="0" y="0"/>
                </a:moveTo>
                <a:lnTo>
                  <a:pt x="849458" y="0"/>
                </a:lnTo>
                <a:lnTo>
                  <a:pt x="849458" y="849458"/>
                </a:lnTo>
                <a:lnTo>
                  <a:pt x="0" y="849458"/>
                </a:lnTo>
                <a:lnTo>
                  <a:pt x="0" y="0"/>
                </a:lnTo>
                <a:close/>
              </a:path>
            </a:pathLst>
          </a:custGeom>
          <a:solidFill>
            <a:srgbClr val="C6493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16"/>
          <p:cNvSpPr txBox="1"/>
          <p:nvPr/>
        </p:nvSpPr>
        <p:spPr>
          <a:xfrm>
            <a:off x="383618" y="169759"/>
            <a:ext cx="5529248" cy="5059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36666"/>
              </a:lnSpc>
              <a:tabLst>
                <a:tab pos="740331" algn="l"/>
              </a:tabLst>
            </a:pPr>
            <a:r>
              <a:rPr lang="en-US" altLang="zh-CN" sz="2400" spc="-169" dirty="0">
                <a:solidFill>
                  <a:srgbClr val="ECECEC"/>
                </a:solidFill>
                <a:latin typeface="Times New Roman"/>
                <a:ea typeface="Times New Roman"/>
              </a:rPr>
              <a:t>	</a:t>
            </a:r>
            <a:r>
              <a:rPr lang="en-US" altLang="zh-CN" sz="2400" spc="405" dirty="0">
                <a:solidFill>
                  <a:srgbClr val="2C4061"/>
                </a:solidFill>
                <a:latin typeface="Times New Roman"/>
                <a:ea typeface="Times New Roman"/>
              </a:rPr>
              <a:t>A is equal to B</a:t>
            </a:r>
            <a:endParaRPr lang="en-US" altLang="zh-CN" sz="2400" spc="384" dirty="0">
              <a:solidFill>
                <a:srgbClr val="2C4061"/>
              </a:solidFill>
              <a:latin typeface="Times New Roman"/>
              <a:ea typeface="Times New Roman"/>
            </a:endParaRPr>
          </a:p>
        </p:txBody>
      </p:sp>
      <p:sp>
        <p:nvSpPr>
          <p:cNvPr id="117" name="TextBox 117"/>
          <p:cNvSpPr txBox="1"/>
          <p:nvPr/>
        </p:nvSpPr>
        <p:spPr>
          <a:xfrm>
            <a:off x="421718" y="945417"/>
            <a:ext cx="1408293" cy="6229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36249"/>
              </a:lnSpc>
            </a:pPr>
            <a:r>
              <a:rPr lang="en-US" altLang="zh-CN" sz="3000" spc="269" dirty="0">
                <a:solidFill>
                  <a:srgbClr val="171717"/>
                </a:solidFill>
                <a:latin typeface="Times New Roman"/>
                <a:ea typeface="Times New Roman"/>
              </a:rPr>
              <a:t>Lay</a:t>
            </a:r>
            <a:r>
              <a:rPr lang="en-US" altLang="zh-CN" sz="3000" spc="259" dirty="0">
                <a:solidFill>
                  <a:srgbClr val="171717"/>
                </a:solidFill>
                <a:latin typeface="Times New Roman"/>
                <a:ea typeface="Times New Roman"/>
              </a:rPr>
              <a:t>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EEEE392-4332-88A2-3650-DC1DE6B50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17" y="1664310"/>
            <a:ext cx="17542433" cy="80080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4526279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53340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0" y="614934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500" y="6964680"/>
            <a:ext cx="228600" cy="228600"/>
          </a:xfrm>
          <a:prstGeom prst="rect">
            <a:avLst/>
          </a:prstGeom>
        </p:spPr>
      </p:pic>
      <p:sp>
        <p:nvSpPr>
          <p:cNvPr id="2" name="Freeform 9"/>
          <p:cNvSpPr/>
          <p:nvPr/>
        </p:nvSpPr>
        <p:spPr>
          <a:xfrm>
            <a:off x="0" y="0"/>
            <a:ext cx="18283828" cy="844735"/>
          </a:xfrm>
          <a:custGeom>
            <a:avLst/>
            <a:gdLst>
              <a:gd name="connsiteX0" fmla="*/ 0 w 18283828"/>
              <a:gd name="connsiteY0" fmla="*/ 0 h 844735"/>
              <a:gd name="connsiteX1" fmla="*/ 18283828 w 18283828"/>
              <a:gd name="connsiteY1" fmla="*/ 0 h 844735"/>
              <a:gd name="connsiteX2" fmla="*/ 18283828 w 18283828"/>
              <a:gd name="connsiteY2" fmla="*/ 844735 h 844735"/>
              <a:gd name="connsiteX3" fmla="*/ 0 w 18283828"/>
              <a:gd name="connsiteY3" fmla="*/ 844735 h 844735"/>
              <a:gd name="connsiteX4" fmla="*/ 0 w 18283828"/>
              <a:gd name="connsiteY4" fmla="*/ 0 h 84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3828" h="844735">
                <a:moveTo>
                  <a:pt x="0" y="0"/>
                </a:moveTo>
                <a:lnTo>
                  <a:pt x="18283828" y="0"/>
                </a:lnTo>
                <a:lnTo>
                  <a:pt x="18283828" y="844735"/>
                </a:lnTo>
                <a:lnTo>
                  <a:pt x="0" y="844735"/>
                </a:lnTo>
                <a:lnTo>
                  <a:pt x="0" y="0"/>
                </a:lnTo>
                <a:close/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0" y="0"/>
            <a:ext cx="849458" cy="849458"/>
          </a:xfrm>
          <a:custGeom>
            <a:avLst/>
            <a:gdLst>
              <a:gd name="connsiteX0" fmla="*/ 0 w 849458"/>
              <a:gd name="connsiteY0" fmla="*/ 0 h 849458"/>
              <a:gd name="connsiteX1" fmla="*/ 849458 w 849458"/>
              <a:gd name="connsiteY1" fmla="*/ 0 h 849458"/>
              <a:gd name="connsiteX2" fmla="*/ 849458 w 849458"/>
              <a:gd name="connsiteY2" fmla="*/ 849458 h 849458"/>
              <a:gd name="connsiteX3" fmla="*/ 0 w 849458"/>
              <a:gd name="connsiteY3" fmla="*/ 849458 h 849458"/>
              <a:gd name="connsiteX4" fmla="*/ 0 w 849458"/>
              <a:gd name="connsiteY4" fmla="*/ 0 h 8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458" h="849458">
                <a:moveTo>
                  <a:pt x="0" y="0"/>
                </a:moveTo>
                <a:lnTo>
                  <a:pt x="849458" y="0"/>
                </a:lnTo>
                <a:lnTo>
                  <a:pt x="849458" y="849458"/>
                </a:lnTo>
                <a:lnTo>
                  <a:pt x="0" y="849458"/>
                </a:lnTo>
                <a:lnTo>
                  <a:pt x="0" y="0"/>
                </a:lnTo>
                <a:close/>
              </a:path>
            </a:pathLst>
          </a:custGeom>
          <a:solidFill>
            <a:srgbClr val="C6493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206750" y="1911350"/>
            <a:ext cx="12096750" cy="1123950"/>
          </a:xfrm>
          <a:custGeom>
            <a:avLst/>
            <a:gdLst>
              <a:gd name="connsiteX0" fmla="*/ 18361 w 12096750"/>
              <a:gd name="connsiteY0" fmla="*/ 17196 h 1123950"/>
              <a:gd name="connsiteX1" fmla="*/ 12105586 w 12096750"/>
              <a:gd name="connsiteY1" fmla="*/ 17196 h 1123950"/>
              <a:gd name="connsiteX2" fmla="*/ 12105586 w 12096750"/>
              <a:gd name="connsiteY2" fmla="*/ 1134300 h 1123950"/>
              <a:gd name="connsiteX3" fmla="*/ 18361 w 12096750"/>
              <a:gd name="connsiteY3" fmla="*/ 1134300 h 1123950"/>
              <a:gd name="connsiteX4" fmla="*/ 18361 w 12096750"/>
              <a:gd name="connsiteY4" fmla="*/ 17196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50" h="1123950">
                <a:moveTo>
                  <a:pt x="18361" y="17196"/>
                </a:moveTo>
                <a:lnTo>
                  <a:pt x="12105586" y="17196"/>
                </a:lnTo>
                <a:lnTo>
                  <a:pt x="12105586" y="1134300"/>
                </a:lnTo>
                <a:lnTo>
                  <a:pt x="18361" y="1134300"/>
                </a:lnTo>
                <a:lnTo>
                  <a:pt x="18361" y="17196"/>
                </a:lnTo>
                <a:close/>
              </a:path>
            </a:pathLst>
          </a:custGeom>
          <a:solidFill>
            <a:srgbClr val="C6493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123950" y="169759"/>
            <a:ext cx="4346340" cy="499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36666"/>
              </a:lnSpc>
            </a:pPr>
            <a:r>
              <a:rPr lang="en-US" altLang="zh-CN" sz="2400" spc="284" dirty="0">
                <a:solidFill>
                  <a:srgbClr val="2C4061"/>
                </a:solidFill>
                <a:latin typeface="Times New Roman"/>
                <a:ea typeface="Times New Roman"/>
              </a:rPr>
              <a:t>Project</a:t>
            </a:r>
            <a:r>
              <a:rPr lang="en-US" altLang="zh-CN" sz="2400" spc="179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370" dirty="0">
                <a:solidFill>
                  <a:srgbClr val="2C4061"/>
                </a:solidFill>
                <a:latin typeface="Times New Roman"/>
                <a:ea typeface="Times New Roman"/>
              </a:rPr>
              <a:t>Group</a:t>
            </a:r>
            <a:r>
              <a:rPr lang="en-US" altLang="zh-CN" sz="2400" spc="179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309" dirty="0">
                <a:solidFill>
                  <a:srgbClr val="2C4061"/>
                </a:solidFill>
                <a:latin typeface="Times New Roman"/>
                <a:ea typeface="Times New Roman"/>
              </a:rPr>
              <a:t>Information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688437" y="2005805"/>
            <a:ext cx="7666971" cy="53599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3503914">
              <a:lnSpc>
                <a:spcPct val="136249"/>
              </a:lnSpc>
            </a:pPr>
            <a:r>
              <a:rPr lang="en-US" altLang="zh-CN" sz="4500" spc="509" dirty="0">
                <a:solidFill>
                  <a:srgbClr val="FEFEFE"/>
                </a:solidFill>
                <a:latin typeface="Times New Roman"/>
                <a:ea typeface="Times New Roman"/>
              </a:rPr>
              <a:t>Project</a:t>
            </a:r>
            <a:r>
              <a:rPr lang="en-US" altLang="zh-CN" sz="4500" spc="50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500" spc="644" dirty="0">
                <a:solidFill>
                  <a:srgbClr val="FEFEFE"/>
                </a:solidFill>
                <a:latin typeface="Times New Roman"/>
                <a:ea typeface="Times New Roman"/>
              </a:rPr>
              <a:t>Group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500"/>
              </a:lnSpc>
            </a:pPr>
            <a:endParaRPr lang="en-US" dirty="0"/>
          </a:p>
          <a:p>
            <a:pPr marL="0" algn="just">
              <a:lnSpc>
                <a:spcPct val="100000"/>
              </a:lnSpc>
            </a:pPr>
            <a:r>
              <a:rPr lang="en-US" altLang="zh-CN" sz="4000" spc="519" smtClean="0">
                <a:solidFill>
                  <a:srgbClr val="2C4061"/>
                </a:solidFill>
                <a:latin typeface="Times New Roman"/>
                <a:ea typeface="Times New Roman"/>
              </a:rPr>
              <a:t> Sharaf</a:t>
            </a:r>
            <a:r>
              <a:rPr lang="en-US" altLang="zh-CN" sz="4000" spc="519" dirty="0" smtClean="0">
                <a:solidFill>
                  <a:srgbClr val="2C4061"/>
                </a:solidFill>
                <a:latin typeface="Times New Roman"/>
                <a:ea typeface="Times New Roman"/>
              </a:rPr>
              <a:t> </a:t>
            </a:r>
            <a:r>
              <a:rPr lang="en-US" altLang="zh-CN" sz="4000" spc="519" dirty="0">
                <a:solidFill>
                  <a:srgbClr val="2C4061"/>
                </a:solidFill>
                <a:latin typeface="Times New Roman"/>
                <a:ea typeface="Times New Roman"/>
              </a:rPr>
              <a:t>Joaher Khan</a:t>
            </a:r>
            <a:endParaRPr lang="en-US" dirty="0"/>
          </a:p>
          <a:p>
            <a:pPr marL="0" algn="just" hangingPunct="0">
              <a:lnSpc>
                <a:spcPct val="132916"/>
              </a:lnSpc>
            </a:pPr>
            <a:r>
              <a:rPr lang="en-US" altLang="zh-CN" sz="4000" dirty="0">
                <a:solidFill>
                  <a:srgbClr val="2C4061"/>
                </a:solidFill>
                <a:latin typeface="Times New Roman"/>
                <a:cs typeface="Times New Roman"/>
              </a:rPr>
              <a:t> Rifat Bin Arif </a:t>
            </a:r>
          </a:p>
          <a:p>
            <a:pPr marL="0" algn="just" hangingPunct="0">
              <a:lnSpc>
                <a:spcPct val="132916"/>
              </a:lnSpc>
            </a:pPr>
            <a:r>
              <a:rPr lang="en-US" altLang="zh-CN" sz="4000" spc="359" dirty="0" smtClean="0">
                <a:solidFill>
                  <a:srgbClr val="2C4061"/>
                </a:solidFill>
                <a:latin typeface="Times New Roman"/>
                <a:ea typeface="Times New Roman"/>
              </a:rPr>
              <a:t> </a:t>
            </a:r>
            <a:r>
              <a:rPr lang="en-US" altLang="zh-CN" sz="4000" spc="359" dirty="0" err="1" smtClean="0">
                <a:solidFill>
                  <a:srgbClr val="2C4061"/>
                </a:solidFill>
                <a:latin typeface="Times New Roman"/>
                <a:ea typeface="Times New Roman"/>
              </a:rPr>
              <a:t>Md.Ekramul</a:t>
            </a:r>
            <a:r>
              <a:rPr lang="en-US" altLang="zh-CN" sz="4000" spc="359" dirty="0" smtClean="0">
                <a:solidFill>
                  <a:srgbClr val="2C4061"/>
                </a:solidFill>
                <a:latin typeface="Times New Roman"/>
                <a:ea typeface="Times New Roman"/>
              </a:rPr>
              <a:t> Hasan </a:t>
            </a:r>
            <a:r>
              <a:rPr lang="en-US" altLang="zh-CN" sz="4000" spc="359" dirty="0">
                <a:solidFill>
                  <a:srgbClr val="2C4061"/>
                </a:solidFill>
                <a:latin typeface="Times New Roman"/>
                <a:ea typeface="Times New Roman"/>
              </a:rPr>
              <a:t>Sharon </a:t>
            </a:r>
          </a:p>
          <a:p>
            <a:pPr marL="0" algn="just" hangingPunct="0">
              <a:lnSpc>
                <a:spcPct val="132916"/>
              </a:lnSpc>
            </a:pPr>
            <a:r>
              <a:rPr lang="en-US" altLang="zh-CN" sz="4000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dirty="0" err="1" smtClean="0">
                <a:solidFill>
                  <a:srgbClr val="2C4061"/>
                </a:solidFill>
                <a:latin typeface="Times New Roman"/>
                <a:cs typeface="Times New Roman"/>
              </a:rPr>
              <a:t>Hashin</a:t>
            </a:r>
            <a:r>
              <a:rPr lang="en-US" altLang="zh-CN" sz="4000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dirty="0" err="1" smtClean="0">
                <a:solidFill>
                  <a:srgbClr val="2C4061"/>
                </a:solidFill>
                <a:latin typeface="Times New Roman"/>
                <a:cs typeface="Times New Roman"/>
              </a:rPr>
              <a:t>Israq</a:t>
            </a:r>
            <a:endParaRPr lang="en-US" altLang="zh-CN" sz="4000" spc="605" dirty="0">
              <a:solidFill>
                <a:srgbClr val="2C4061"/>
              </a:solidFill>
              <a:latin typeface="Times New Roman"/>
              <a:ea typeface="Times New Roman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680912" y="4122209"/>
            <a:ext cx="2945168" cy="32788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31998" algn="just">
              <a:lnSpc>
                <a:spcPct val="100000"/>
              </a:lnSpc>
            </a:pPr>
            <a:r>
              <a:rPr lang="en-US" altLang="zh-CN" sz="4000" spc="275" dirty="0">
                <a:solidFill>
                  <a:srgbClr val="2C4061"/>
                </a:solidFill>
                <a:latin typeface="Times New Roman"/>
                <a:ea typeface="Times New Roman"/>
              </a:rPr>
              <a:t>19</a:t>
            </a:r>
            <a:r>
              <a:rPr lang="en-US" altLang="zh-CN" sz="4000" spc="270" dirty="0">
                <a:solidFill>
                  <a:srgbClr val="2C4061"/>
                </a:solidFill>
                <a:latin typeface="Times New Roman"/>
                <a:ea typeface="Times New Roman"/>
              </a:rPr>
              <a:t>0205178</a:t>
            </a:r>
          </a:p>
          <a:p>
            <a:pPr algn="just">
              <a:lnSpc>
                <a:spcPts val="1580"/>
              </a:lnSpc>
            </a:pPr>
            <a:endParaRPr lang="en-US" dirty="0"/>
          </a:p>
          <a:p>
            <a:pPr marL="0" algn="just">
              <a:lnSpc>
                <a:spcPct val="100000"/>
              </a:lnSpc>
            </a:pPr>
            <a:r>
              <a:rPr lang="en-US" altLang="zh-CN" sz="4000" spc="304" dirty="0">
                <a:solidFill>
                  <a:srgbClr val="2C4061"/>
                </a:solidFill>
                <a:latin typeface="Times New Roman"/>
                <a:ea typeface="Times New Roman"/>
              </a:rPr>
              <a:t>190205182</a:t>
            </a:r>
            <a:endParaRPr lang="en-US" altLang="zh-CN" sz="4000" spc="295" dirty="0">
              <a:solidFill>
                <a:srgbClr val="2C4061"/>
              </a:solidFill>
              <a:latin typeface="Times New Roman"/>
              <a:ea typeface="Times New Roman"/>
            </a:endParaRPr>
          </a:p>
          <a:p>
            <a:pPr algn="just">
              <a:lnSpc>
                <a:spcPts val="1580"/>
              </a:lnSpc>
            </a:pPr>
            <a:endParaRPr lang="en-US" dirty="0"/>
          </a:p>
          <a:p>
            <a:pPr marL="147339" indent="-108198" algn="just" hangingPunct="0">
              <a:lnSpc>
                <a:spcPct val="132916"/>
              </a:lnSpc>
            </a:pPr>
            <a:r>
              <a:rPr lang="en-US" altLang="zh-CN" sz="4000" spc="264" dirty="0" smtClean="0">
                <a:solidFill>
                  <a:srgbClr val="2C4061"/>
                </a:solidFill>
                <a:latin typeface="Times New Roman"/>
                <a:ea typeface="Times New Roman"/>
              </a:rPr>
              <a:t>1</a:t>
            </a:r>
            <a:r>
              <a:rPr lang="en-US" altLang="zh-CN" sz="4000" spc="259" dirty="0" smtClean="0">
                <a:solidFill>
                  <a:srgbClr val="2C4061"/>
                </a:solidFill>
                <a:latin typeface="Times New Roman"/>
                <a:ea typeface="Times New Roman"/>
              </a:rPr>
              <a:t>90205183</a:t>
            </a:r>
          </a:p>
          <a:p>
            <a:pPr marL="147339" indent="-108198" algn="just" hangingPunct="0">
              <a:lnSpc>
                <a:spcPct val="132916"/>
              </a:lnSpc>
            </a:pPr>
            <a:r>
              <a:rPr lang="en-US" altLang="zh-CN" sz="4000" spc="169" dirty="0" smtClean="0">
                <a:solidFill>
                  <a:srgbClr val="2C4061"/>
                </a:solidFill>
                <a:latin typeface="Times New Roman"/>
                <a:ea typeface="Times New Roman"/>
              </a:rPr>
              <a:t>19</a:t>
            </a:r>
            <a:r>
              <a:rPr lang="en-US" altLang="zh-CN" sz="4000" spc="164" dirty="0" smtClean="0">
                <a:solidFill>
                  <a:srgbClr val="2C4061"/>
                </a:solidFill>
                <a:latin typeface="Times New Roman"/>
                <a:ea typeface="Times New Roman"/>
              </a:rPr>
              <a:t>0205184</a:t>
            </a:r>
            <a:r>
              <a:rPr lang="en-US" altLang="zh-CN" sz="4000" dirty="0" smtClean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endParaRPr lang="en-US" altLang="zh-CN" sz="4000" spc="139" dirty="0">
              <a:solidFill>
                <a:srgbClr val="2C4061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Freeform 119"/>
          <p:cNvSpPr/>
          <p:nvPr/>
        </p:nvSpPr>
        <p:spPr>
          <a:xfrm>
            <a:off x="0" y="2"/>
            <a:ext cx="18283828" cy="844735"/>
          </a:xfrm>
          <a:custGeom>
            <a:avLst/>
            <a:gdLst>
              <a:gd name="connsiteX0" fmla="*/ 0 w 18283828"/>
              <a:gd name="connsiteY0" fmla="*/ 0 h 844735"/>
              <a:gd name="connsiteX1" fmla="*/ 18283828 w 18283828"/>
              <a:gd name="connsiteY1" fmla="*/ 0 h 844735"/>
              <a:gd name="connsiteX2" fmla="*/ 18283828 w 18283828"/>
              <a:gd name="connsiteY2" fmla="*/ 844735 h 844735"/>
              <a:gd name="connsiteX3" fmla="*/ 0 w 18283828"/>
              <a:gd name="connsiteY3" fmla="*/ 844735 h 844735"/>
              <a:gd name="connsiteX4" fmla="*/ 0 w 18283828"/>
              <a:gd name="connsiteY4" fmla="*/ 0 h 84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3828" h="844735">
                <a:moveTo>
                  <a:pt x="0" y="0"/>
                </a:moveTo>
                <a:lnTo>
                  <a:pt x="18283828" y="0"/>
                </a:lnTo>
                <a:lnTo>
                  <a:pt x="18283828" y="844735"/>
                </a:lnTo>
                <a:lnTo>
                  <a:pt x="0" y="844735"/>
                </a:lnTo>
                <a:lnTo>
                  <a:pt x="0" y="0"/>
                </a:lnTo>
                <a:close/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 120"/>
          <p:cNvSpPr/>
          <p:nvPr/>
        </p:nvSpPr>
        <p:spPr>
          <a:xfrm>
            <a:off x="0" y="2"/>
            <a:ext cx="849458" cy="849458"/>
          </a:xfrm>
          <a:custGeom>
            <a:avLst/>
            <a:gdLst>
              <a:gd name="connsiteX0" fmla="*/ 0 w 849458"/>
              <a:gd name="connsiteY0" fmla="*/ 0 h 849458"/>
              <a:gd name="connsiteX1" fmla="*/ 849458 w 849458"/>
              <a:gd name="connsiteY1" fmla="*/ 0 h 849458"/>
              <a:gd name="connsiteX2" fmla="*/ 849458 w 849458"/>
              <a:gd name="connsiteY2" fmla="*/ 849458 h 849458"/>
              <a:gd name="connsiteX3" fmla="*/ 0 w 849458"/>
              <a:gd name="connsiteY3" fmla="*/ 849458 h 849458"/>
              <a:gd name="connsiteX4" fmla="*/ 0 w 849458"/>
              <a:gd name="connsiteY4" fmla="*/ 0 h 8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458" h="849458">
                <a:moveTo>
                  <a:pt x="0" y="0"/>
                </a:moveTo>
                <a:lnTo>
                  <a:pt x="849458" y="0"/>
                </a:lnTo>
                <a:lnTo>
                  <a:pt x="849458" y="849458"/>
                </a:lnTo>
                <a:lnTo>
                  <a:pt x="0" y="849458"/>
                </a:lnTo>
                <a:lnTo>
                  <a:pt x="0" y="0"/>
                </a:lnTo>
                <a:close/>
              </a:path>
            </a:pathLst>
          </a:custGeom>
          <a:solidFill>
            <a:srgbClr val="C6493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22"/>
          <p:cNvSpPr txBox="1"/>
          <p:nvPr/>
        </p:nvSpPr>
        <p:spPr>
          <a:xfrm>
            <a:off x="383618" y="169762"/>
            <a:ext cx="5529248" cy="5059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36666"/>
              </a:lnSpc>
              <a:tabLst>
                <a:tab pos="740331" algn="l"/>
              </a:tabLst>
            </a:pPr>
            <a:r>
              <a:rPr lang="en-US" altLang="zh-CN" sz="2400" spc="-169" dirty="0">
                <a:solidFill>
                  <a:srgbClr val="ECECEC"/>
                </a:solidFill>
                <a:latin typeface="Times New Roman"/>
                <a:ea typeface="Times New Roman"/>
              </a:rPr>
              <a:t>	</a:t>
            </a:r>
            <a:r>
              <a:rPr lang="en-US" altLang="zh-CN" sz="2400" spc="405" dirty="0">
                <a:solidFill>
                  <a:srgbClr val="2C4061"/>
                </a:solidFill>
                <a:latin typeface="Times New Roman"/>
                <a:ea typeface="Times New Roman"/>
              </a:rPr>
              <a:t>A is equal to B</a:t>
            </a:r>
            <a:endParaRPr lang="en-US" altLang="zh-CN" sz="2400" spc="384" dirty="0">
              <a:solidFill>
                <a:srgbClr val="2C4061"/>
              </a:solidFill>
              <a:latin typeface="Times New Roman"/>
              <a:ea typeface="Times New Roman"/>
            </a:endParaRPr>
          </a:p>
        </p:txBody>
      </p:sp>
      <p:sp>
        <p:nvSpPr>
          <p:cNvPr id="123" name="TextBox 123"/>
          <p:cNvSpPr txBox="1"/>
          <p:nvPr/>
        </p:nvSpPr>
        <p:spPr>
          <a:xfrm>
            <a:off x="345518" y="1014497"/>
            <a:ext cx="6261082" cy="5610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36249"/>
              </a:lnSpc>
            </a:pPr>
            <a:r>
              <a:rPr lang="en-US" altLang="zh-CN" sz="3000" spc="275" dirty="0">
                <a:solidFill>
                  <a:srgbClr val="171717"/>
                </a:solidFill>
                <a:latin typeface="Times New Roman"/>
                <a:ea typeface="Times New Roman"/>
              </a:rPr>
              <a:t>Layout</a:t>
            </a:r>
            <a:r>
              <a:rPr lang="en-US" altLang="zh-CN" sz="3000" spc="15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270" dirty="0">
                <a:solidFill>
                  <a:srgbClr val="171717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3000" spc="15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359" dirty="0">
                <a:solidFill>
                  <a:srgbClr val="171717"/>
                </a:solidFill>
                <a:latin typeface="Times New Roman"/>
                <a:ea typeface="Times New Roman"/>
              </a:rPr>
              <a:t>No</a:t>
            </a:r>
            <a:r>
              <a:rPr lang="en-US" altLang="zh-CN" sz="3000" spc="150" dirty="0">
                <a:solidFill>
                  <a:srgbClr val="171717"/>
                </a:solidFill>
                <a:latin typeface="Times New Roman"/>
                <a:ea typeface="Times New Roman"/>
                <a:cs typeface="Times New Roman"/>
              </a:rPr>
              <a:t> DRC Error</a:t>
            </a:r>
            <a:endParaRPr lang="en-US" altLang="zh-CN" sz="3000" spc="279" dirty="0">
              <a:solidFill>
                <a:srgbClr val="171717"/>
              </a:solidFill>
              <a:latin typeface="Times New Roman"/>
              <a:ea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1A8CACE-7D5D-604C-6CAF-D0204356F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18" y="1740584"/>
            <a:ext cx="17428132" cy="81146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26"/>
          <p:cNvSpPr/>
          <p:nvPr/>
        </p:nvSpPr>
        <p:spPr>
          <a:xfrm>
            <a:off x="0" y="0"/>
            <a:ext cx="18283828" cy="844735"/>
          </a:xfrm>
          <a:custGeom>
            <a:avLst/>
            <a:gdLst>
              <a:gd name="connsiteX0" fmla="*/ 0 w 18283828"/>
              <a:gd name="connsiteY0" fmla="*/ 0 h 844735"/>
              <a:gd name="connsiteX1" fmla="*/ 18283828 w 18283828"/>
              <a:gd name="connsiteY1" fmla="*/ 0 h 844735"/>
              <a:gd name="connsiteX2" fmla="*/ 18283828 w 18283828"/>
              <a:gd name="connsiteY2" fmla="*/ 844735 h 844735"/>
              <a:gd name="connsiteX3" fmla="*/ 0 w 18283828"/>
              <a:gd name="connsiteY3" fmla="*/ 844735 h 844735"/>
              <a:gd name="connsiteX4" fmla="*/ 0 w 18283828"/>
              <a:gd name="connsiteY4" fmla="*/ 0 h 84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3828" h="844735">
                <a:moveTo>
                  <a:pt x="0" y="0"/>
                </a:moveTo>
                <a:lnTo>
                  <a:pt x="18283828" y="0"/>
                </a:lnTo>
                <a:lnTo>
                  <a:pt x="18283828" y="844735"/>
                </a:lnTo>
                <a:lnTo>
                  <a:pt x="0" y="844735"/>
                </a:lnTo>
                <a:lnTo>
                  <a:pt x="0" y="0"/>
                </a:lnTo>
                <a:close/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reeform 127"/>
          <p:cNvSpPr/>
          <p:nvPr/>
        </p:nvSpPr>
        <p:spPr>
          <a:xfrm>
            <a:off x="0" y="0"/>
            <a:ext cx="849458" cy="849458"/>
          </a:xfrm>
          <a:custGeom>
            <a:avLst/>
            <a:gdLst>
              <a:gd name="connsiteX0" fmla="*/ 0 w 849458"/>
              <a:gd name="connsiteY0" fmla="*/ 0 h 849458"/>
              <a:gd name="connsiteX1" fmla="*/ 849458 w 849458"/>
              <a:gd name="connsiteY1" fmla="*/ 0 h 849458"/>
              <a:gd name="connsiteX2" fmla="*/ 849458 w 849458"/>
              <a:gd name="connsiteY2" fmla="*/ 849458 h 849458"/>
              <a:gd name="connsiteX3" fmla="*/ 0 w 849458"/>
              <a:gd name="connsiteY3" fmla="*/ 849458 h 849458"/>
              <a:gd name="connsiteX4" fmla="*/ 0 w 849458"/>
              <a:gd name="connsiteY4" fmla="*/ 0 h 8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458" h="849458">
                <a:moveTo>
                  <a:pt x="0" y="0"/>
                </a:moveTo>
                <a:lnTo>
                  <a:pt x="849458" y="0"/>
                </a:lnTo>
                <a:lnTo>
                  <a:pt x="849458" y="849458"/>
                </a:lnTo>
                <a:lnTo>
                  <a:pt x="0" y="849458"/>
                </a:lnTo>
                <a:lnTo>
                  <a:pt x="0" y="0"/>
                </a:lnTo>
                <a:close/>
              </a:path>
            </a:pathLst>
          </a:custGeom>
          <a:solidFill>
            <a:srgbClr val="C6493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8"/>
          <p:cNvSpPr txBox="1"/>
          <p:nvPr/>
        </p:nvSpPr>
        <p:spPr>
          <a:xfrm>
            <a:off x="383618" y="169758"/>
            <a:ext cx="5529248" cy="5059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36666"/>
              </a:lnSpc>
              <a:tabLst>
                <a:tab pos="740331" algn="l"/>
              </a:tabLst>
            </a:pPr>
            <a:r>
              <a:rPr lang="en-US" altLang="zh-CN" sz="2400" spc="-169" dirty="0">
                <a:solidFill>
                  <a:srgbClr val="ECECEC"/>
                </a:solidFill>
                <a:latin typeface="Times New Roman"/>
                <a:ea typeface="Times New Roman"/>
              </a:rPr>
              <a:t>	</a:t>
            </a:r>
            <a:r>
              <a:rPr lang="en-US" altLang="zh-CN" sz="2400" spc="405" dirty="0">
                <a:solidFill>
                  <a:srgbClr val="2C4061"/>
                </a:solidFill>
                <a:latin typeface="Times New Roman"/>
                <a:ea typeface="Times New Roman"/>
              </a:rPr>
              <a:t>A is equal to B</a:t>
            </a:r>
            <a:endParaRPr lang="en-US" altLang="zh-CN" sz="2400" spc="384" dirty="0">
              <a:solidFill>
                <a:srgbClr val="2C4061"/>
              </a:solidFill>
              <a:latin typeface="Times New Roman"/>
              <a:ea typeface="Times New Roman"/>
            </a:endParaRPr>
          </a:p>
        </p:txBody>
      </p:sp>
      <p:sp>
        <p:nvSpPr>
          <p:cNvPr id="129" name="TextBox 129"/>
          <p:cNvSpPr txBox="1"/>
          <p:nvPr/>
        </p:nvSpPr>
        <p:spPr>
          <a:xfrm>
            <a:off x="383618" y="1027535"/>
            <a:ext cx="2363925" cy="5216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333"/>
              </a:lnSpc>
            </a:pPr>
            <a:r>
              <a:rPr lang="en-US" altLang="zh-CN" sz="3000" spc="-204" dirty="0">
                <a:solidFill>
                  <a:srgbClr val="000000"/>
                </a:solidFill>
                <a:latin typeface="Times New Roman"/>
                <a:ea typeface="Times New Roman"/>
              </a:rPr>
              <a:t>LVS</a:t>
            </a:r>
            <a:endParaRPr lang="en-US" altLang="zh-CN" sz="3000" spc="-2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CA711CA-CBAB-5CE0-F68B-3845BBC36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18" y="1728598"/>
            <a:ext cx="17619902" cy="8025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31"/>
          <p:cNvSpPr/>
          <p:nvPr/>
        </p:nvSpPr>
        <p:spPr>
          <a:xfrm>
            <a:off x="0" y="0"/>
            <a:ext cx="18283828" cy="844735"/>
          </a:xfrm>
          <a:custGeom>
            <a:avLst/>
            <a:gdLst>
              <a:gd name="connsiteX0" fmla="*/ 0 w 18283828"/>
              <a:gd name="connsiteY0" fmla="*/ 0 h 844735"/>
              <a:gd name="connsiteX1" fmla="*/ 18283828 w 18283828"/>
              <a:gd name="connsiteY1" fmla="*/ 0 h 844735"/>
              <a:gd name="connsiteX2" fmla="*/ 18283828 w 18283828"/>
              <a:gd name="connsiteY2" fmla="*/ 844735 h 844735"/>
              <a:gd name="connsiteX3" fmla="*/ 0 w 18283828"/>
              <a:gd name="connsiteY3" fmla="*/ 844735 h 844735"/>
              <a:gd name="connsiteX4" fmla="*/ 0 w 18283828"/>
              <a:gd name="connsiteY4" fmla="*/ 0 h 84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3828" h="844735">
                <a:moveTo>
                  <a:pt x="0" y="0"/>
                </a:moveTo>
                <a:lnTo>
                  <a:pt x="18283828" y="0"/>
                </a:lnTo>
                <a:lnTo>
                  <a:pt x="18283828" y="844735"/>
                </a:lnTo>
                <a:lnTo>
                  <a:pt x="0" y="844735"/>
                </a:lnTo>
                <a:lnTo>
                  <a:pt x="0" y="0"/>
                </a:lnTo>
                <a:close/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Freeform 132"/>
          <p:cNvSpPr/>
          <p:nvPr/>
        </p:nvSpPr>
        <p:spPr>
          <a:xfrm>
            <a:off x="0" y="0"/>
            <a:ext cx="849458" cy="849458"/>
          </a:xfrm>
          <a:custGeom>
            <a:avLst/>
            <a:gdLst>
              <a:gd name="connsiteX0" fmla="*/ 0 w 849458"/>
              <a:gd name="connsiteY0" fmla="*/ 0 h 849458"/>
              <a:gd name="connsiteX1" fmla="*/ 849458 w 849458"/>
              <a:gd name="connsiteY1" fmla="*/ 0 h 849458"/>
              <a:gd name="connsiteX2" fmla="*/ 849458 w 849458"/>
              <a:gd name="connsiteY2" fmla="*/ 849458 h 849458"/>
              <a:gd name="connsiteX3" fmla="*/ 0 w 849458"/>
              <a:gd name="connsiteY3" fmla="*/ 849458 h 849458"/>
              <a:gd name="connsiteX4" fmla="*/ 0 w 849458"/>
              <a:gd name="connsiteY4" fmla="*/ 0 h 8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458" h="849458">
                <a:moveTo>
                  <a:pt x="0" y="0"/>
                </a:moveTo>
                <a:lnTo>
                  <a:pt x="849458" y="0"/>
                </a:lnTo>
                <a:lnTo>
                  <a:pt x="849458" y="849458"/>
                </a:lnTo>
                <a:lnTo>
                  <a:pt x="0" y="849458"/>
                </a:lnTo>
                <a:lnTo>
                  <a:pt x="0" y="0"/>
                </a:lnTo>
                <a:close/>
              </a:path>
            </a:pathLst>
          </a:custGeom>
          <a:solidFill>
            <a:srgbClr val="C6493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3"/>
          <p:cNvSpPr txBox="1"/>
          <p:nvPr/>
        </p:nvSpPr>
        <p:spPr>
          <a:xfrm>
            <a:off x="383618" y="169759"/>
            <a:ext cx="5529248" cy="5059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36666"/>
              </a:lnSpc>
              <a:tabLst>
                <a:tab pos="740331" algn="l"/>
              </a:tabLst>
            </a:pPr>
            <a:r>
              <a:rPr lang="en-US" altLang="zh-CN" sz="2400" spc="-169" dirty="0">
                <a:solidFill>
                  <a:srgbClr val="ECECEC"/>
                </a:solidFill>
                <a:latin typeface="Times New Roman"/>
                <a:ea typeface="Times New Roman"/>
              </a:rPr>
              <a:t>	</a:t>
            </a:r>
            <a:r>
              <a:rPr lang="en-US" altLang="zh-CN" sz="2400" spc="405" dirty="0">
                <a:solidFill>
                  <a:srgbClr val="2C4061"/>
                </a:solidFill>
                <a:latin typeface="Times New Roman"/>
                <a:ea typeface="Times New Roman"/>
              </a:rPr>
              <a:t>A is equal to B</a:t>
            </a:r>
            <a:endParaRPr lang="en-US" altLang="zh-CN" sz="2400" spc="384" dirty="0">
              <a:solidFill>
                <a:srgbClr val="2C4061"/>
              </a:solidFill>
              <a:latin typeface="Times New Roman"/>
              <a:ea typeface="Times New Roman"/>
            </a:endParaRPr>
          </a:p>
        </p:txBody>
      </p:sp>
      <p:sp>
        <p:nvSpPr>
          <p:cNvPr id="134" name="TextBox 134"/>
          <p:cNvSpPr txBox="1"/>
          <p:nvPr/>
        </p:nvSpPr>
        <p:spPr>
          <a:xfrm>
            <a:off x="338552" y="1014494"/>
            <a:ext cx="5570869" cy="4814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333"/>
              </a:lnSpc>
            </a:pPr>
            <a:r>
              <a:rPr lang="en-US" altLang="zh-CN" sz="3000" spc="229" dirty="0">
                <a:solidFill>
                  <a:srgbClr val="000000"/>
                </a:solidFill>
                <a:latin typeface="Times New Roman"/>
                <a:ea typeface="Times New Roman"/>
              </a:rPr>
              <a:t>No LVS Mismatch</a:t>
            </a:r>
            <a:r>
              <a:rPr lang="en-US" altLang="zh-CN" sz="3000" b="1" spc="204" dirty="0">
                <a:solidFill>
                  <a:srgbClr val="000000"/>
                </a:solidFill>
                <a:latin typeface="Times New Roman"/>
                <a:ea typeface="Times New Roman"/>
              </a:rPr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50BDC86-E21E-0356-942E-67B06EEA8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52" y="1660944"/>
            <a:ext cx="17624328" cy="81266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36"/>
          <p:cNvSpPr/>
          <p:nvPr/>
        </p:nvSpPr>
        <p:spPr>
          <a:xfrm>
            <a:off x="0" y="1"/>
            <a:ext cx="18283828" cy="844735"/>
          </a:xfrm>
          <a:custGeom>
            <a:avLst/>
            <a:gdLst>
              <a:gd name="connsiteX0" fmla="*/ 0 w 18283828"/>
              <a:gd name="connsiteY0" fmla="*/ 0 h 844735"/>
              <a:gd name="connsiteX1" fmla="*/ 18283828 w 18283828"/>
              <a:gd name="connsiteY1" fmla="*/ 0 h 844735"/>
              <a:gd name="connsiteX2" fmla="*/ 18283828 w 18283828"/>
              <a:gd name="connsiteY2" fmla="*/ 844735 h 844735"/>
              <a:gd name="connsiteX3" fmla="*/ 0 w 18283828"/>
              <a:gd name="connsiteY3" fmla="*/ 844735 h 844735"/>
              <a:gd name="connsiteX4" fmla="*/ 0 w 18283828"/>
              <a:gd name="connsiteY4" fmla="*/ 0 h 84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3828" h="844735">
                <a:moveTo>
                  <a:pt x="0" y="0"/>
                </a:moveTo>
                <a:lnTo>
                  <a:pt x="18283828" y="0"/>
                </a:lnTo>
                <a:lnTo>
                  <a:pt x="18283828" y="844735"/>
                </a:lnTo>
                <a:lnTo>
                  <a:pt x="0" y="844735"/>
                </a:lnTo>
                <a:lnTo>
                  <a:pt x="0" y="0"/>
                </a:lnTo>
                <a:close/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reeform 137"/>
          <p:cNvSpPr/>
          <p:nvPr/>
        </p:nvSpPr>
        <p:spPr>
          <a:xfrm>
            <a:off x="0" y="1"/>
            <a:ext cx="849458" cy="849458"/>
          </a:xfrm>
          <a:custGeom>
            <a:avLst/>
            <a:gdLst>
              <a:gd name="connsiteX0" fmla="*/ 0 w 849458"/>
              <a:gd name="connsiteY0" fmla="*/ 0 h 849458"/>
              <a:gd name="connsiteX1" fmla="*/ 849458 w 849458"/>
              <a:gd name="connsiteY1" fmla="*/ 0 h 849458"/>
              <a:gd name="connsiteX2" fmla="*/ 849458 w 849458"/>
              <a:gd name="connsiteY2" fmla="*/ 849458 h 849458"/>
              <a:gd name="connsiteX3" fmla="*/ 0 w 849458"/>
              <a:gd name="connsiteY3" fmla="*/ 849458 h 849458"/>
              <a:gd name="connsiteX4" fmla="*/ 0 w 849458"/>
              <a:gd name="connsiteY4" fmla="*/ 0 h 8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458" h="849458">
                <a:moveTo>
                  <a:pt x="0" y="0"/>
                </a:moveTo>
                <a:lnTo>
                  <a:pt x="849458" y="0"/>
                </a:lnTo>
                <a:lnTo>
                  <a:pt x="849458" y="849458"/>
                </a:lnTo>
                <a:lnTo>
                  <a:pt x="0" y="849458"/>
                </a:lnTo>
                <a:lnTo>
                  <a:pt x="0" y="0"/>
                </a:lnTo>
                <a:close/>
              </a:path>
            </a:pathLst>
          </a:custGeom>
          <a:solidFill>
            <a:srgbClr val="C6493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8"/>
          <p:cNvSpPr txBox="1"/>
          <p:nvPr/>
        </p:nvSpPr>
        <p:spPr>
          <a:xfrm>
            <a:off x="383618" y="169760"/>
            <a:ext cx="5529248" cy="6324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36666"/>
              </a:lnSpc>
              <a:tabLst>
                <a:tab pos="740331" algn="l"/>
              </a:tabLst>
            </a:pPr>
            <a:r>
              <a:rPr lang="en-US" altLang="zh-CN" sz="3000" spc="-169" dirty="0">
                <a:solidFill>
                  <a:srgbClr val="ECECEC"/>
                </a:solidFill>
                <a:latin typeface="Times New Roman"/>
                <a:ea typeface="Times New Roman"/>
              </a:rPr>
              <a:t>	</a:t>
            </a:r>
            <a:r>
              <a:rPr lang="en-US" altLang="zh-CN" sz="3000" spc="405" dirty="0">
                <a:solidFill>
                  <a:srgbClr val="2C4061"/>
                </a:solidFill>
                <a:latin typeface="Times New Roman"/>
                <a:ea typeface="Times New Roman"/>
              </a:rPr>
              <a:t>A is equal to B</a:t>
            </a:r>
            <a:endParaRPr lang="en-US" altLang="zh-CN" sz="3000" spc="384" dirty="0">
              <a:solidFill>
                <a:srgbClr val="2C4061"/>
              </a:solidFill>
              <a:latin typeface="Times New Roman"/>
              <a:ea typeface="Times New Roman"/>
            </a:endParaRPr>
          </a:p>
        </p:txBody>
      </p:sp>
      <p:sp>
        <p:nvSpPr>
          <p:cNvPr id="139" name="TextBox 139"/>
          <p:cNvSpPr txBox="1"/>
          <p:nvPr/>
        </p:nvSpPr>
        <p:spPr>
          <a:xfrm>
            <a:off x="383618" y="1050384"/>
            <a:ext cx="3557346" cy="4814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333"/>
              </a:lnSpc>
            </a:pPr>
            <a:r>
              <a:rPr lang="en-US" altLang="zh-CN" sz="3000" spc="175" dirty="0">
                <a:solidFill>
                  <a:srgbClr val="000000"/>
                </a:solidFill>
                <a:latin typeface="Times New Roman"/>
                <a:ea typeface="Times New Roman"/>
              </a:rPr>
              <a:t>Cell</a:t>
            </a:r>
            <a:r>
              <a:rPr lang="en-US" altLang="zh-CN" sz="3000" b="1" spc="-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95" dirty="0">
                <a:solidFill>
                  <a:srgbClr val="000000"/>
                </a:solidFill>
                <a:latin typeface="Times New Roman"/>
                <a:ea typeface="Times New Roman"/>
              </a:rPr>
              <a:t>Area</a:t>
            </a:r>
            <a:r>
              <a:rPr lang="en-US" altLang="zh-CN" sz="3000" b="1" spc="195" dirty="0">
                <a:solidFill>
                  <a:srgbClr val="000000"/>
                </a:solidFill>
                <a:latin typeface="Times New Roman"/>
                <a:ea typeface="Times New Roman"/>
              </a:rPr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075D562-EAC7-04AC-8CBD-9F4F47B4A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18" y="1732722"/>
            <a:ext cx="17355742" cy="82240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41"/>
          <p:cNvSpPr txBox="1"/>
          <p:nvPr/>
        </p:nvSpPr>
        <p:spPr>
          <a:xfrm>
            <a:off x="243840" y="937524"/>
            <a:ext cx="5984079" cy="484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3000" spc="-10" dirty="0">
                <a:solidFill>
                  <a:srgbClr val="000000"/>
                </a:solidFill>
                <a:latin typeface="Times New Roman"/>
                <a:ea typeface="Times New Roman"/>
              </a:rPr>
              <a:t>Power</a:t>
            </a:r>
          </a:p>
        </p:txBody>
      </p:sp>
      <p:sp>
        <p:nvSpPr>
          <p:cNvPr id="5" name="Freeform 137"/>
          <p:cNvSpPr/>
          <p:nvPr/>
        </p:nvSpPr>
        <p:spPr>
          <a:xfrm>
            <a:off x="0" y="1"/>
            <a:ext cx="849458" cy="849458"/>
          </a:xfrm>
          <a:custGeom>
            <a:avLst/>
            <a:gdLst>
              <a:gd name="connsiteX0" fmla="*/ 0 w 849458"/>
              <a:gd name="connsiteY0" fmla="*/ 0 h 849458"/>
              <a:gd name="connsiteX1" fmla="*/ 849458 w 849458"/>
              <a:gd name="connsiteY1" fmla="*/ 0 h 849458"/>
              <a:gd name="connsiteX2" fmla="*/ 849458 w 849458"/>
              <a:gd name="connsiteY2" fmla="*/ 849458 h 849458"/>
              <a:gd name="connsiteX3" fmla="*/ 0 w 849458"/>
              <a:gd name="connsiteY3" fmla="*/ 849458 h 849458"/>
              <a:gd name="connsiteX4" fmla="*/ 0 w 849458"/>
              <a:gd name="connsiteY4" fmla="*/ 0 h 8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458" h="849458">
                <a:moveTo>
                  <a:pt x="0" y="0"/>
                </a:moveTo>
                <a:lnTo>
                  <a:pt x="849458" y="0"/>
                </a:lnTo>
                <a:lnTo>
                  <a:pt x="849458" y="849458"/>
                </a:lnTo>
                <a:lnTo>
                  <a:pt x="0" y="849458"/>
                </a:lnTo>
                <a:lnTo>
                  <a:pt x="0" y="0"/>
                </a:lnTo>
                <a:close/>
              </a:path>
            </a:pathLst>
          </a:custGeom>
          <a:solidFill>
            <a:srgbClr val="C6493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136"/>
          <p:cNvSpPr/>
          <p:nvPr/>
        </p:nvSpPr>
        <p:spPr>
          <a:xfrm>
            <a:off x="849458" y="-35328"/>
            <a:ext cx="18283828" cy="884787"/>
          </a:xfrm>
          <a:custGeom>
            <a:avLst/>
            <a:gdLst>
              <a:gd name="connsiteX0" fmla="*/ 0 w 18283828"/>
              <a:gd name="connsiteY0" fmla="*/ 0 h 844735"/>
              <a:gd name="connsiteX1" fmla="*/ 18283828 w 18283828"/>
              <a:gd name="connsiteY1" fmla="*/ 0 h 844735"/>
              <a:gd name="connsiteX2" fmla="*/ 18283828 w 18283828"/>
              <a:gd name="connsiteY2" fmla="*/ 844735 h 844735"/>
              <a:gd name="connsiteX3" fmla="*/ 0 w 18283828"/>
              <a:gd name="connsiteY3" fmla="*/ 844735 h 844735"/>
              <a:gd name="connsiteX4" fmla="*/ 0 w 18283828"/>
              <a:gd name="connsiteY4" fmla="*/ 0 h 84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3828" h="844735">
                <a:moveTo>
                  <a:pt x="0" y="0"/>
                </a:moveTo>
                <a:lnTo>
                  <a:pt x="18283828" y="0"/>
                </a:lnTo>
                <a:lnTo>
                  <a:pt x="18283828" y="844735"/>
                </a:lnTo>
                <a:lnTo>
                  <a:pt x="0" y="844735"/>
                </a:lnTo>
                <a:lnTo>
                  <a:pt x="0" y="0"/>
                </a:lnTo>
                <a:close/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62479" y="96307"/>
            <a:ext cx="3252429" cy="656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6666"/>
              </a:lnSpc>
              <a:tabLst>
                <a:tab pos="740331" algn="l"/>
              </a:tabLst>
            </a:pPr>
            <a:r>
              <a:rPr lang="en-US" altLang="zh-CN" sz="3000" spc="405" dirty="0">
                <a:solidFill>
                  <a:srgbClr val="2C4061"/>
                </a:solidFill>
                <a:latin typeface="Times New Roman"/>
                <a:ea typeface="Times New Roman"/>
              </a:rPr>
              <a:t>A is equal to B</a:t>
            </a:r>
            <a:endParaRPr lang="en-US" altLang="zh-CN" sz="3000" spc="384" dirty="0">
              <a:solidFill>
                <a:srgbClr val="2C4061"/>
              </a:solidFill>
              <a:latin typeface="Times New Roman"/>
              <a:ea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1510464"/>
            <a:ext cx="17637760" cy="8385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Freeform 142"/>
          <p:cNvSpPr/>
          <p:nvPr/>
        </p:nvSpPr>
        <p:spPr>
          <a:xfrm>
            <a:off x="0" y="2"/>
            <a:ext cx="18283828" cy="844735"/>
          </a:xfrm>
          <a:custGeom>
            <a:avLst/>
            <a:gdLst>
              <a:gd name="connsiteX0" fmla="*/ 0 w 18283828"/>
              <a:gd name="connsiteY0" fmla="*/ 0 h 844735"/>
              <a:gd name="connsiteX1" fmla="*/ 18283828 w 18283828"/>
              <a:gd name="connsiteY1" fmla="*/ 0 h 844735"/>
              <a:gd name="connsiteX2" fmla="*/ 18283828 w 18283828"/>
              <a:gd name="connsiteY2" fmla="*/ 844735 h 844735"/>
              <a:gd name="connsiteX3" fmla="*/ 0 w 18283828"/>
              <a:gd name="connsiteY3" fmla="*/ 844735 h 844735"/>
              <a:gd name="connsiteX4" fmla="*/ 0 w 18283828"/>
              <a:gd name="connsiteY4" fmla="*/ 0 h 84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3828" h="844735">
                <a:moveTo>
                  <a:pt x="0" y="0"/>
                </a:moveTo>
                <a:lnTo>
                  <a:pt x="18283828" y="0"/>
                </a:lnTo>
                <a:lnTo>
                  <a:pt x="18283828" y="844735"/>
                </a:lnTo>
                <a:lnTo>
                  <a:pt x="0" y="844735"/>
                </a:lnTo>
                <a:lnTo>
                  <a:pt x="0" y="0"/>
                </a:lnTo>
                <a:close/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Freeform 143"/>
          <p:cNvSpPr/>
          <p:nvPr/>
        </p:nvSpPr>
        <p:spPr>
          <a:xfrm>
            <a:off x="0" y="2"/>
            <a:ext cx="849458" cy="849458"/>
          </a:xfrm>
          <a:custGeom>
            <a:avLst/>
            <a:gdLst>
              <a:gd name="connsiteX0" fmla="*/ 0 w 849458"/>
              <a:gd name="connsiteY0" fmla="*/ 0 h 849458"/>
              <a:gd name="connsiteX1" fmla="*/ 849458 w 849458"/>
              <a:gd name="connsiteY1" fmla="*/ 0 h 849458"/>
              <a:gd name="connsiteX2" fmla="*/ 849458 w 849458"/>
              <a:gd name="connsiteY2" fmla="*/ 849458 h 849458"/>
              <a:gd name="connsiteX3" fmla="*/ 0 w 849458"/>
              <a:gd name="connsiteY3" fmla="*/ 849458 h 849458"/>
              <a:gd name="connsiteX4" fmla="*/ 0 w 849458"/>
              <a:gd name="connsiteY4" fmla="*/ 0 h 8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458" h="849458">
                <a:moveTo>
                  <a:pt x="0" y="0"/>
                </a:moveTo>
                <a:lnTo>
                  <a:pt x="849458" y="0"/>
                </a:lnTo>
                <a:lnTo>
                  <a:pt x="849458" y="849458"/>
                </a:lnTo>
                <a:lnTo>
                  <a:pt x="0" y="849458"/>
                </a:lnTo>
                <a:lnTo>
                  <a:pt x="0" y="0"/>
                </a:lnTo>
                <a:close/>
              </a:path>
            </a:pathLst>
          </a:custGeom>
          <a:solidFill>
            <a:srgbClr val="C6493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45"/>
          <p:cNvSpPr txBox="1"/>
          <p:nvPr/>
        </p:nvSpPr>
        <p:spPr>
          <a:xfrm>
            <a:off x="383618" y="169762"/>
            <a:ext cx="5529248" cy="5059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36666"/>
              </a:lnSpc>
              <a:tabLst>
                <a:tab pos="740331" algn="l"/>
              </a:tabLst>
            </a:pPr>
            <a:r>
              <a:rPr lang="en-US" altLang="zh-CN" sz="2400" spc="-169" dirty="0">
                <a:solidFill>
                  <a:srgbClr val="ECECEC"/>
                </a:solidFill>
                <a:latin typeface="Times New Roman"/>
                <a:ea typeface="Times New Roman"/>
              </a:rPr>
              <a:t>	</a:t>
            </a:r>
            <a:r>
              <a:rPr lang="en-US" altLang="zh-CN" sz="2400" spc="405" dirty="0">
                <a:solidFill>
                  <a:srgbClr val="2C4061"/>
                </a:solidFill>
                <a:latin typeface="Times New Roman"/>
                <a:ea typeface="Times New Roman"/>
              </a:rPr>
              <a:t>A is equal to B</a:t>
            </a:r>
            <a:endParaRPr lang="en-US" altLang="zh-CN" sz="2400" spc="384" dirty="0">
              <a:solidFill>
                <a:srgbClr val="2C4061"/>
              </a:solidFill>
              <a:latin typeface="Times New Roman"/>
              <a:ea typeface="Times New Roman"/>
            </a:endParaRPr>
          </a:p>
        </p:txBody>
      </p:sp>
      <p:sp>
        <p:nvSpPr>
          <p:cNvPr id="146" name="TextBox 146"/>
          <p:cNvSpPr txBox="1"/>
          <p:nvPr/>
        </p:nvSpPr>
        <p:spPr>
          <a:xfrm>
            <a:off x="383618" y="970523"/>
            <a:ext cx="2078846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000" spc="200" dirty="0">
                <a:solidFill>
                  <a:srgbClr val="171717"/>
                </a:solidFill>
                <a:latin typeface="Times New Roman"/>
                <a:ea typeface="Times New Roman"/>
              </a:rPr>
              <a:t>Delay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18" y="1553250"/>
            <a:ext cx="17619902" cy="83425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Freeform 148"/>
          <p:cNvSpPr/>
          <p:nvPr/>
        </p:nvSpPr>
        <p:spPr>
          <a:xfrm>
            <a:off x="0" y="0"/>
            <a:ext cx="18283828" cy="844735"/>
          </a:xfrm>
          <a:custGeom>
            <a:avLst/>
            <a:gdLst>
              <a:gd name="connsiteX0" fmla="*/ 0 w 18283828"/>
              <a:gd name="connsiteY0" fmla="*/ 0 h 844735"/>
              <a:gd name="connsiteX1" fmla="*/ 18283828 w 18283828"/>
              <a:gd name="connsiteY1" fmla="*/ 0 h 844735"/>
              <a:gd name="connsiteX2" fmla="*/ 18283828 w 18283828"/>
              <a:gd name="connsiteY2" fmla="*/ 844735 h 844735"/>
              <a:gd name="connsiteX3" fmla="*/ 0 w 18283828"/>
              <a:gd name="connsiteY3" fmla="*/ 844735 h 844735"/>
              <a:gd name="connsiteX4" fmla="*/ 0 w 18283828"/>
              <a:gd name="connsiteY4" fmla="*/ 0 h 84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3828" h="844735">
                <a:moveTo>
                  <a:pt x="0" y="0"/>
                </a:moveTo>
                <a:lnTo>
                  <a:pt x="18283828" y="0"/>
                </a:lnTo>
                <a:lnTo>
                  <a:pt x="18283828" y="844735"/>
                </a:lnTo>
                <a:lnTo>
                  <a:pt x="0" y="844735"/>
                </a:lnTo>
                <a:lnTo>
                  <a:pt x="0" y="0"/>
                </a:lnTo>
                <a:close/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Freeform 149"/>
          <p:cNvSpPr/>
          <p:nvPr/>
        </p:nvSpPr>
        <p:spPr>
          <a:xfrm>
            <a:off x="0" y="0"/>
            <a:ext cx="849458" cy="849458"/>
          </a:xfrm>
          <a:custGeom>
            <a:avLst/>
            <a:gdLst>
              <a:gd name="connsiteX0" fmla="*/ 0 w 849458"/>
              <a:gd name="connsiteY0" fmla="*/ 0 h 849458"/>
              <a:gd name="connsiteX1" fmla="*/ 849458 w 849458"/>
              <a:gd name="connsiteY1" fmla="*/ 0 h 849458"/>
              <a:gd name="connsiteX2" fmla="*/ 849458 w 849458"/>
              <a:gd name="connsiteY2" fmla="*/ 849458 h 849458"/>
              <a:gd name="connsiteX3" fmla="*/ 0 w 849458"/>
              <a:gd name="connsiteY3" fmla="*/ 849458 h 849458"/>
              <a:gd name="connsiteX4" fmla="*/ 0 w 849458"/>
              <a:gd name="connsiteY4" fmla="*/ 0 h 8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458" h="849458">
                <a:moveTo>
                  <a:pt x="0" y="0"/>
                </a:moveTo>
                <a:lnTo>
                  <a:pt x="849458" y="0"/>
                </a:lnTo>
                <a:lnTo>
                  <a:pt x="849458" y="849458"/>
                </a:lnTo>
                <a:lnTo>
                  <a:pt x="0" y="849458"/>
                </a:lnTo>
                <a:lnTo>
                  <a:pt x="0" y="0"/>
                </a:lnTo>
                <a:close/>
              </a:path>
            </a:pathLst>
          </a:custGeom>
          <a:solidFill>
            <a:srgbClr val="C6493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51"/>
          <p:cNvSpPr txBox="1"/>
          <p:nvPr/>
        </p:nvSpPr>
        <p:spPr>
          <a:xfrm>
            <a:off x="383618" y="169758"/>
            <a:ext cx="5529248" cy="5645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36666"/>
              </a:lnSpc>
              <a:tabLst>
                <a:tab pos="740331" algn="l"/>
              </a:tabLst>
            </a:pPr>
            <a:r>
              <a:rPr lang="en-US" altLang="zh-CN" sz="2400" spc="-169" dirty="0">
                <a:solidFill>
                  <a:srgbClr val="ECECEC"/>
                </a:solidFill>
                <a:latin typeface="Times New Roman"/>
                <a:ea typeface="Times New Roman"/>
              </a:rPr>
              <a:t>	</a:t>
            </a:r>
            <a:r>
              <a:rPr lang="en-US" altLang="zh-CN" sz="3000" spc="405" dirty="0">
                <a:solidFill>
                  <a:srgbClr val="2C4061"/>
                </a:solidFill>
                <a:latin typeface="Times New Roman"/>
                <a:ea typeface="Times New Roman"/>
              </a:rPr>
              <a:t>Circuit-3</a:t>
            </a:r>
            <a:endParaRPr lang="en-US" altLang="zh-CN" sz="3000" spc="384" dirty="0">
              <a:solidFill>
                <a:srgbClr val="2C4061"/>
              </a:solidFill>
              <a:latin typeface="Times New Roman"/>
              <a:ea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3C5C9C2-F6D0-453E-1CB5-E20DF91FF846}"/>
              </a:ext>
            </a:extLst>
          </p:cNvPr>
          <p:cNvSpPr txBox="1"/>
          <p:nvPr/>
        </p:nvSpPr>
        <p:spPr>
          <a:xfrm>
            <a:off x="378550" y="1565894"/>
            <a:ext cx="175267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Circuit-3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A6D4426-B21B-3A4D-A902-FA0750D9D2F9}"/>
              </a:ext>
            </a:extLst>
          </p:cNvPr>
          <p:cNvSpPr txBox="1"/>
          <p:nvPr/>
        </p:nvSpPr>
        <p:spPr>
          <a:xfrm>
            <a:off x="178420" y="3300761"/>
            <a:ext cx="1790885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is less than </a:t>
            </a:r>
            <a:r>
              <a:rPr 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 algn="ctr"/>
            <a:endParaRPr lang="en-US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circuit does the job of computing whether A is less than B or not.</a:t>
            </a:r>
          </a:p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A is less than B then it will show 1 in output otherwise it will show 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Freeform 154"/>
          <p:cNvSpPr/>
          <p:nvPr/>
        </p:nvSpPr>
        <p:spPr>
          <a:xfrm>
            <a:off x="0" y="0"/>
            <a:ext cx="18283828" cy="844735"/>
          </a:xfrm>
          <a:custGeom>
            <a:avLst/>
            <a:gdLst>
              <a:gd name="connsiteX0" fmla="*/ 0 w 18283828"/>
              <a:gd name="connsiteY0" fmla="*/ 0 h 844735"/>
              <a:gd name="connsiteX1" fmla="*/ 18283828 w 18283828"/>
              <a:gd name="connsiteY1" fmla="*/ 0 h 844735"/>
              <a:gd name="connsiteX2" fmla="*/ 18283828 w 18283828"/>
              <a:gd name="connsiteY2" fmla="*/ 844735 h 844735"/>
              <a:gd name="connsiteX3" fmla="*/ 0 w 18283828"/>
              <a:gd name="connsiteY3" fmla="*/ 844735 h 844735"/>
              <a:gd name="connsiteX4" fmla="*/ 0 w 18283828"/>
              <a:gd name="connsiteY4" fmla="*/ 0 h 84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3828" h="844735">
                <a:moveTo>
                  <a:pt x="0" y="0"/>
                </a:moveTo>
                <a:lnTo>
                  <a:pt x="18283828" y="0"/>
                </a:lnTo>
                <a:lnTo>
                  <a:pt x="18283828" y="844735"/>
                </a:lnTo>
                <a:lnTo>
                  <a:pt x="0" y="844735"/>
                </a:lnTo>
                <a:lnTo>
                  <a:pt x="0" y="0"/>
                </a:lnTo>
                <a:close/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Freeform 155"/>
          <p:cNvSpPr/>
          <p:nvPr/>
        </p:nvSpPr>
        <p:spPr>
          <a:xfrm>
            <a:off x="0" y="0"/>
            <a:ext cx="849458" cy="849458"/>
          </a:xfrm>
          <a:custGeom>
            <a:avLst/>
            <a:gdLst>
              <a:gd name="connsiteX0" fmla="*/ 0 w 849458"/>
              <a:gd name="connsiteY0" fmla="*/ 0 h 849458"/>
              <a:gd name="connsiteX1" fmla="*/ 849458 w 849458"/>
              <a:gd name="connsiteY1" fmla="*/ 0 h 849458"/>
              <a:gd name="connsiteX2" fmla="*/ 849458 w 849458"/>
              <a:gd name="connsiteY2" fmla="*/ 849458 h 849458"/>
              <a:gd name="connsiteX3" fmla="*/ 0 w 849458"/>
              <a:gd name="connsiteY3" fmla="*/ 849458 h 849458"/>
              <a:gd name="connsiteX4" fmla="*/ 0 w 849458"/>
              <a:gd name="connsiteY4" fmla="*/ 0 h 8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458" h="849458">
                <a:moveTo>
                  <a:pt x="0" y="0"/>
                </a:moveTo>
                <a:lnTo>
                  <a:pt x="849458" y="0"/>
                </a:lnTo>
                <a:lnTo>
                  <a:pt x="849458" y="849458"/>
                </a:lnTo>
                <a:lnTo>
                  <a:pt x="0" y="849458"/>
                </a:lnTo>
                <a:lnTo>
                  <a:pt x="0" y="0"/>
                </a:lnTo>
                <a:close/>
              </a:path>
            </a:pathLst>
          </a:custGeom>
          <a:solidFill>
            <a:srgbClr val="C6493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57"/>
          <p:cNvSpPr txBox="1"/>
          <p:nvPr/>
        </p:nvSpPr>
        <p:spPr>
          <a:xfrm>
            <a:off x="383618" y="169759"/>
            <a:ext cx="5529248" cy="5059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36666"/>
              </a:lnSpc>
              <a:tabLst>
                <a:tab pos="740331" algn="l"/>
              </a:tabLst>
            </a:pPr>
            <a:r>
              <a:rPr lang="en-US" altLang="zh-CN" sz="2400" spc="-169" dirty="0">
                <a:solidFill>
                  <a:srgbClr val="ECECEC"/>
                </a:solidFill>
                <a:latin typeface="Times New Roman"/>
                <a:ea typeface="Times New Roman"/>
              </a:rPr>
              <a:t>	</a:t>
            </a:r>
            <a:r>
              <a:rPr lang="en-US" altLang="zh-CN" sz="2400" spc="405" dirty="0">
                <a:solidFill>
                  <a:srgbClr val="2C4061"/>
                </a:solidFill>
                <a:latin typeface="Times New Roman"/>
                <a:ea typeface="Times New Roman"/>
              </a:rPr>
              <a:t>A is less than B</a:t>
            </a:r>
            <a:endParaRPr lang="en-US" altLang="zh-CN" sz="2400" spc="384" dirty="0">
              <a:solidFill>
                <a:srgbClr val="2C4061"/>
              </a:solidFill>
              <a:latin typeface="Times New Roman"/>
              <a:ea typeface="Times New Roman"/>
            </a:endParaRPr>
          </a:p>
        </p:txBody>
      </p:sp>
      <p:sp>
        <p:nvSpPr>
          <p:cNvPr id="159" name="TextBox 159"/>
          <p:cNvSpPr txBox="1"/>
          <p:nvPr/>
        </p:nvSpPr>
        <p:spPr>
          <a:xfrm>
            <a:off x="17167283" y="9176385"/>
            <a:ext cx="560182" cy="624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36666"/>
              </a:lnSpc>
            </a:pPr>
            <a:r>
              <a:rPr lang="en-US" altLang="zh-CN" sz="3000" spc="200" dirty="0">
                <a:solidFill>
                  <a:srgbClr val="2C4061"/>
                </a:solidFill>
                <a:latin typeface="Times New Roman"/>
                <a:ea typeface="Times New Roman"/>
              </a:rPr>
              <a:t>27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1491CF4-48BE-7A7A-37CA-A55CCD9458D7}"/>
              </a:ext>
            </a:extLst>
          </p:cNvPr>
          <p:cNvSpPr txBox="1"/>
          <p:nvPr/>
        </p:nvSpPr>
        <p:spPr>
          <a:xfrm>
            <a:off x="383618" y="1717288"/>
            <a:ext cx="17904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Circuit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B7B61BE-0747-1D1B-1BD5-AEC7538A2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2301" y="1717288"/>
            <a:ext cx="5924982" cy="74590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834" y="2123340"/>
            <a:ext cx="2311379" cy="3413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615" y="5620385"/>
            <a:ext cx="2288598" cy="355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61" y="2605737"/>
            <a:ext cx="3962400" cy="65706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Freeform 160"/>
          <p:cNvSpPr/>
          <p:nvPr/>
        </p:nvSpPr>
        <p:spPr>
          <a:xfrm>
            <a:off x="0" y="1"/>
            <a:ext cx="18283828" cy="844735"/>
          </a:xfrm>
          <a:custGeom>
            <a:avLst/>
            <a:gdLst>
              <a:gd name="connsiteX0" fmla="*/ 0 w 18283828"/>
              <a:gd name="connsiteY0" fmla="*/ 0 h 844735"/>
              <a:gd name="connsiteX1" fmla="*/ 18283828 w 18283828"/>
              <a:gd name="connsiteY1" fmla="*/ 0 h 844735"/>
              <a:gd name="connsiteX2" fmla="*/ 18283828 w 18283828"/>
              <a:gd name="connsiteY2" fmla="*/ 844735 h 844735"/>
              <a:gd name="connsiteX3" fmla="*/ 0 w 18283828"/>
              <a:gd name="connsiteY3" fmla="*/ 844735 h 844735"/>
              <a:gd name="connsiteX4" fmla="*/ 0 w 18283828"/>
              <a:gd name="connsiteY4" fmla="*/ 0 h 84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3828" h="844735">
                <a:moveTo>
                  <a:pt x="0" y="0"/>
                </a:moveTo>
                <a:lnTo>
                  <a:pt x="18283828" y="0"/>
                </a:lnTo>
                <a:lnTo>
                  <a:pt x="18283828" y="844735"/>
                </a:lnTo>
                <a:lnTo>
                  <a:pt x="0" y="844735"/>
                </a:lnTo>
                <a:lnTo>
                  <a:pt x="0" y="0"/>
                </a:lnTo>
                <a:close/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Freeform 161"/>
          <p:cNvSpPr/>
          <p:nvPr/>
        </p:nvSpPr>
        <p:spPr>
          <a:xfrm>
            <a:off x="0" y="1"/>
            <a:ext cx="849458" cy="849458"/>
          </a:xfrm>
          <a:custGeom>
            <a:avLst/>
            <a:gdLst>
              <a:gd name="connsiteX0" fmla="*/ 0 w 849458"/>
              <a:gd name="connsiteY0" fmla="*/ 0 h 849458"/>
              <a:gd name="connsiteX1" fmla="*/ 849458 w 849458"/>
              <a:gd name="connsiteY1" fmla="*/ 0 h 849458"/>
              <a:gd name="connsiteX2" fmla="*/ 849458 w 849458"/>
              <a:gd name="connsiteY2" fmla="*/ 849458 h 849458"/>
              <a:gd name="connsiteX3" fmla="*/ 0 w 849458"/>
              <a:gd name="connsiteY3" fmla="*/ 849458 h 849458"/>
              <a:gd name="connsiteX4" fmla="*/ 0 w 849458"/>
              <a:gd name="connsiteY4" fmla="*/ 0 h 8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458" h="849458">
                <a:moveTo>
                  <a:pt x="0" y="0"/>
                </a:moveTo>
                <a:lnTo>
                  <a:pt x="849458" y="0"/>
                </a:lnTo>
                <a:lnTo>
                  <a:pt x="849458" y="849458"/>
                </a:lnTo>
                <a:lnTo>
                  <a:pt x="0" y="849458"/>
                </a:lnTo>
                <a:lnTo>
                  <a:pt x="0" y="0"/>
                </a:lnTo>
                <a:close/>
              </a:path>
            </a:pathLst>
          </a:custGeom>
          <a:solidFill>
            <a:srgbClr val="C6493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63"/>
          <p:cNvSpPr txBox="1"/>
          <p:nvPr/>
        </p:nvSpPr>
        <p:spPr>
          <a:xfrm>
            <a:off x="383618" y="169760"/>
            <a:ext cx="5529248" cy="5059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36666"/>
              </a:lnSpc>
              <a:tabLst>
                <a:tab pos="740331" algn="l"/>
              </a:tabLst>
            </a:pPr>
            <a:r>
              <a:rPr lang="en-US" altLang="zh-CN" sz="2400" spc="-169" dirty="0">
                <a:solidFill>
                  <a:srgbClr val="ECECEC"/>
                </a:solidFill>
                <a:latin typeface="Times New Roman"/>
                <a:ea typeface="Times New Roman"/>
              </a:rPr>
              <a:t>	</a:t>
            </a:r>
            <a:r>
              <a:rPr lang="en-US" altLang="zh-CN" sz="2400" spc="405" dirty="0">
                <a:solidFill>
                  <a:srgbClr val="2C4061"/>
                </a:solidFill>
                <a:latin typeface="Times New Roman"/>
                <a:ea typeface="Times New Roman"/>
              </a:rPr>
              <a:t>A is less than B</a:t>
            </a:r>
            <a:endParaRPr lang="en-US" altLang="zh-CN" sz="2400" spc="384" dirty="0">
              <a:solidFill>
                <a:srgbClr val="2C4061"/>
              </a:solidFill>
              <a:latin typeface="Times New Roman"/>
              <a:ea typeface="Times New Roman"/>
            </a:endParaRPr>
          </a:p>
        </p:txBody>
      </p:sp>
      <p:sp>
        <p:nvSpPr>
          <p:cNvPr id="164" name="TextBox 164"/>
          <p:cNvSpPr txBox="1"/>
          <p:nvPr/>
        </p:nvSpPr>
        <p:spPr>
          <a:xfrm>
            <a:off x="383618" y="1009772"/>
            <a:ext cx="6261082" cy="5610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36249"/>
              </a:lnSpc>
            </a:pPr>
            <a:r>
              <a:rPr lang="en-US" altLang="zh-CN" sz="3000" spc="275" dirty="0">
                <a:solidFill>
                  <a:srgbClr val="171717"/>
                </a:solidFill>
                <a:latin typeface="Times New Roman"/>
                <a:ea typeface="Times New Roman"/>
              </a:rPr>
              <a:t>Schematic</a:t>
            </a:r>
            <a:endParaRPr lang="en-US" altLang="zh-CN" sz="3000" spc="279" dirty="0">
              <a:solidFill>
                <a:srgbClr val="171717"/>
              </a:solidFill>
              <a:latin typeface="Times New Roman"/>
              <a:ea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A3877A5-702D-1128-2E96-C25C4941E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18" y="1740582"/>
            <a:ext cx="17477662" cy="80739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67"/>
          <p:cNvSpPr/>
          <p:nvPr/>
        </p:nvSpPr>
        <p:spPr>
          <a:xfrm>
            <a:off x="0" y="0"/>
            <a:ext cx="18283828" cy="844735"/>
          </a:xfrm>
          <a:custGeom>
            <a:avLst/>
            <a:gdLst>
              <a:gd name="connsiteX0" fmla="*/ 0 w 18283828"/>
              <a:gd name="connsiteY0" fmla="*/ 0 h 844735"/>
              <a:gd name="connsiteX1" fmla="*/ 18283828 w 18283828"/>
              <a:gd name="connsiteY1" fmla="*/ 0 h 844735"/>
              <a:gd name="connsiteX2" fmla="*/ 18283828 w 18283828"/>
              <a:gd name="connsiteY2" fmla="*/ 844735 h 844735"/>
              <a:gd name="connsiteX3" fmla="*/ 0 w 18283828"/>
              <a:gd name="connsiteY3" fmla="*/ 844735 h 844735"/>
              <a:gd name="connsiteX4" fmla="*/ 0 w 18283828"/>
              <a:gd name="connsiteY4" fmla="*/ 0 h 84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3828" h="844735">
                <a:moveTo>
                  <a:pt x="0" y="0"/>
                </a:moveTo>
                <a:lnTo>
                  <a:pt x="18283828" y="0"/>
                </a:lnTo>
                <a:lnTo>
                  <a:pt x="18283828" y="844735"/>
                </a:lnTo>
                <a:lnTo>
                  <a:pt x="0" y="844735"/>
                </a:lnTo>
                <a:lnTo>
                  <a:pt x="0" y="0"/>
                </a:lnTo>
                <a:close/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Freeform 168"/>
          <p:cNvSpPr/>
          <p:nvPr/>
        </p:nvSpPr>
        <p:spPr>
          <a:xfrm>
            <a:off x="0" y="0"/>
            <a:ext cx="849458" cy="849458"/>
          </a:xfrm>
          <a:custGeom>
            <a:avLst/>
            <a:gdLst>
              <a:gd name="connsiteX0" fmla="*/ 0 w 849458"/>
              <a:gd name="connsiteY0" fmla="*/ 0 h 849458"/>
              <a:gd name="connsiteX1" fmla="*/ 849458 w 849458"/>
              <a:gd name="connsiteY1" fmla="*/ 0 h 849458"/>
              <a:gd name="connsiteX2" fmla="*/ 849458 w 849458"/>
              <a:gd name="connsiteY2" fmla="*/ 849458 h 849458"/>
              <a:gd name="connsiteX3" fmla="*/ 0 w 849458"/>
              <a:gd name="connsiteY3" fmla="*/ 849458 h 849458"/>
              <a:gd name="connsiteX4" fmla="*/ 0 w 849458"/>
              <a:gd name="connsiteY4" fmla="*/ 0 h 8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458" h="849458">
                <a:moveTo>
                  <a:pt x="0" y="0"/>
                </a:moveTo>
                <a:lnTo>
                  <a:pt x="849458" y="0"/>
                </a:lnTo>
                <a:lnTo>
                  <a:pt x="849458" y="849458"/>
                </a:lnTo>
                <a:lnTo>
                  <a:pt x="0" y="849458"/>
                </a:lnTo>
                <a:lnTo>
                  <a:pt x="0" y="0"/>
                </a:lnTo>
                <a:close/>
              </a:path>
            </a:pathLst>
          </a:custGeom>
          <a:solidFill>
            <a:srgbClr val="C6493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TextBox 169"/>
          <p:cNvSpPr txBox="1"/>
          <p:nvPr/>
        </p:nvSpPr>
        <p:spPr>
          <a:xfrm>
            <a:off x="383618" y="169759"/>
            <a:ext cx="5529248" cy="5059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36666"/>
              </a:lnSpc>
              <a:tabLst>
                <a:tab pos="740331" algn="l"/>
              </a:tabLst>
            </a:pPr>
            <a:r>
              <a:rPr lang="en-US" altLang="zh-CN" sz="2400" spc="-169" dirty="0">
                <a:solidFill>
                  <a:srgbClr val="ECECEC"/>
                </a:solidFill>
                <a:latin typeface="Times New Roman"/>
                <a:ea typeface="Times New Roman"/>
              </a:rPr>
              <a:t>	</a:t>
            </a:r>
            <a:r>
              <a:rPr lang="en-US" altLang="zh-CN" sz="2400" spc="405" dirty="0">
                <a:solidFill>
                  <a:srgbClr val="2C4061"/>
                </a:solidFill>
                <a:latin typeface="Times New Roman"/>
                <a:ea typeface="Times New Roman"/>
              </a:rPr>
              <a:t>A is less than B</a:t>
            </a:r>
            <a:endParaRPr lang="en-US" altLang="zh-CN" sz="2400" spc="384" dirty="0">
              <a:solidFill>
                <a:srgbClr val="2C4061"/>
              </a:solidFill>
              <a:latin typeface="Times New Roman"/>
              <a:ea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D9BEFC1-16A5-B827-9184-FD8CEE454089}"/>
              </a:ext>
            </a:extLst>
          </p:cNvPr>
          <p:cNvSpPr txBox="1"/>
          <p:nvPr/>
        </p:nvSpPr>
        <p:spPr>
          <a:xfrm>
            <a:off x="239669" y="1014494"/>
            <a:ext cx="4230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with truth table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CABE169-02CA-20A5-0008-3008A9B31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0819" y="1764305"/>
            <a:ext cx="4791854" cy="79080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95CF56D-1301-6B7A-8874-DB78B1785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69" y="1764304"/>
            <a:ext cx="13011150" cy="79080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6"/>
          <p:cNvSpPr/>
          <p:nvPr/>
        </p:nvSpPr>
        <p:spPr>
          <a:xfrm>
            <a:off x="0" y="1"/>
            <a:ext cx="18283828" cy="844735"/>
          </a:xfrm>
          <a:custGeom>
            <a:avLst/>
            <a:gdLst>
              <a:gd name="connsiteX0" fmla="*/ 0 w 18283828"/>
              <a:gd name="connsiteY0" fmla="*/ 0 h 844735"/>
              <a:gd name="connsiteX1" fmla="*/ 18283828 w 18283828"/>
              <a:gd name="connsiteY1" fmla="*/ 0 h 844735"/>
              <a:gd name="connsiteX2" fmla="*/ 18283828 w 18283828"/>
              <a:gd name="connsiteY2" fmla="*/ 844735 h 844735"/>
              <a:gd name="connsiteX3" fmla="*/ 0 w 18283828"/>
              <a:gd name="connsiteY3" fmla="*/ 844735 h 844735"/>
              <a:gd name="connsiteX4" fmla="*/ 0 w 18283828"/>
              <a:gd name="connsiteY4" fmla="*/ 0 h 84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3828" h="844735">
                <a:moveTo>
                  <a:pt x="0" y="0"/>
                </a:moveTo>
                <a:lnTo>
                  <a:pt x="18283828" y="0"/>
                </a:lnTo>
                <a:lnTo>
                  <a:pt x="18283828" y="844735"/>
                </a:lnTo>
                <a:lnTo>
                  <a:pt x="0" y="844735"/>
                </a:lnTo>
                <a:lnTo>
                  <a:pt x="0" y="0"/>
                </a:lnTo>
                <a:close/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0" y="1"/>
            <a:ext cx="849458" cy="849458"/>
          </a:xfrm>
          <a:custGeom>
            <a:avLst/>
            <a:gdLst>
              <a:gd name="connsiteX0" fmla="*/ 0 w 849458"/>
              <a:gd name="connsiteY0" fmla="*/ 0 h 849458"/>
              <a:gd name="connsiteX1" fmla="*/ 849458 w 849458"/>
              <a:gd name="connsiteY1" fmla="*/ 0 h 849458"/>
              <a:gd name="connsiteX2" fmla="*/ 849458 w 849458"/>
              <a:gd name="connsiteY2" fmla="*/ 849458 h 849458"/>
              <a:gd name="connsiteX3" fmla="*/ 0 w 849458"/>
              <a:gd name="connsiteY3" fmla="*/ 849458 h 849458"/>
              <a:gd name="connsiteX4" fmla="*/ 0 w 849458"/>
              <a:gd name="connsiteY4" fmla="*/ 0 h 8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458" h="849458">
                <a:moveTo>
                  <a:pt x="0" y="0"/>
                </a:moveTo>
                <a:lnTo>
                  <a:pt x="849458" y="0"/>
                </a:lnTo>
                <a:lnTo>
                  <a:pt x="849458" y="849458"/>
                </a:lnTo>
                <a:lnTo>
                  <a:pt x="0" y="849458"/>
                </a:lnTo>
                <a:lnTo>
                  <a:pt x="0" y="0"/>
                </a:lnTo>
                <a:close/>
              </a:path>
            </a:pathLst>
          </a:custGeom>
          <a:solidFill>
            <a:srgbClr val="C6493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123950" y="169760"/>
            <a:ext cx="3013755" cy="499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36666"/>
              </a:lnSpc>
            </a:pPr>
            <a:r>
              <a:rPr lang="en-US" altLang="zh-CN" sz="2400" spc="350" dirty="0">
                <a:solidFill>
                  <a:srgbClr val="2C4061"/>
                </a:solidFill>
                <a:latin typeface="Times New Roman"/>
                <a:ea typeface="Times New Roman"/>
              </a:rPr>
              <a:t>Table</a:t>
            </a:r>
            <a:r>
              <a:rPr lang="en-US" altLang="zh-CN" sz="2400" spc="204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320" dirty="0">
                <a:solidFill>
                  <a:srgbClr val="2C4061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400" spc="204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340" dirty="0">
                <a:solidFill>
                  <a:srgbClr val="2C4061"/>
                </a:solidFill>
                <a:latin typeface="Times New Roman"/>
                <a:ea typeface="Times New Roman"/>
              </a:rPr>
              <a:t>Contents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16302" y="2390559"/>
            <a:ext cx="13281383" cy="846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189"/>
              </a:lnSpc>
            </a:pPr>
            <a:endParaRPr lang="en-US" dirty="0"/>
          </a:p>
          <a:p>
            <a:pPr marL="0">
              <a:lnSpc>
                <a:spcPct val="136666"/>
              </a:lnSpc>
            </a:pPr>
            <a:endParaRPr lang="en-US" altLang="zh-CN" sz="3000" spc="254" dirty="0">
              <a:solidFill>
                <a:srgbClr val="2C4061"/>
              </a:solidFill>
              <a:latin typeface="Times New Roman"/>
              <a:ea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C70E957-E852-BAD7-7F1D-2A51DA0F0547}"/>
              </a:ext>
            </a:extLst>
          </p:cNvPr>
          <p:cNvSpPr txBox="1"/>
          <p:nvPr/>
        </p:nvSpPr>
        <p:spPr>
          <a:xfrm>
            <a:off x="5451432" y="3509181"/>
            <a:ext cx="80567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AutoNum type="romanUcPeriod"/>
            </a:pPr>
            <a:r>
              <a:rPr lang="en-US" sz="4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571500" indent="-571500">
              <a:buAutoNum type="romanUcPeriod"/>
            </a:pPr>
            <a:r>
              <a:rPr lang="en-US" sz="4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Circuit-1(A is greater than B)</a:t>
            </a:r>
          </a:p>
          <a:p>
            <a:pPr marL="571500" indent="-571500">
              <a:buAutoNum type="romanUcPeriod"/>
            </a:pPr>
            <a:r>
              <a:rPr lang="en-US" sz="4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Circuit-2(A is equal to B)</a:t>
            </a:r>
          </a:p>
          <a:p>
            <a:pPr marL="571500" indent="-571500">
              <a:buAutoNum type="romanUcPeriod"/>
            </a:pPr>
            <a:r>
              <a:rPr lang="en-US" sz="4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Circuit-3(A is less than B)</a:t>
            </a:r>
          </a:p>
          <a:p>
            <a:pPr marL="571500" indent="-571500">
              <a:buAutoNum type="romanUcPeriod"/>
            </a:pPr>
            <a:r>
              <a:rPr lang="en-US" sz="4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Table</a:t>
            </a:r>
            <a:endParaRPr lang="en-US" sz="4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72"/>
          <p:cNvSpPr/>
          <p:nvPr/>
        </p:nvSpPr>
        <p:spPr>
          <a:xfrm>
            <a:off x="0" y="2"/>
            <a:ext cx="18283828" cy="844735"/>
          </a:xfrm>
          <a:custGeom>
            <a:avLst/>
            <a:gdLst>
              <a:gd name="connsiteX0" fmla="*/ 0 w 18283828"/>
              <a:gd name="connsiteY0" fmla="*/ 0 h 844735"/>
              <a:gd name="connsiteX1" fmla="*/ 18283828 w 18283828"/>
              <a:gd name="connsiteY1" fmla="*/ 0 h 844735"/>
              <a:gd name="connsiteX2" fmla="*/ 18283828 w 18283828"/>
              <a:gd name="connsiteY2" fmla="*/ 844735 h 844735"/>
              <a:gd name="connsiteX3" fmla="*/ 0 w 18283828"/>
              <a:gd name="connsiteY3" fmla="*/ 844735 h 844735"/>
              <a:gd name="connsiteX4" fmla="*/ 0 w 18283828"/>
              <a:gd name="connsiteY4" fmla="*/ 0 h 84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3828" h="844735">
                <a:moveTo>
                  <a:pt x="0" y="0"/>
                </a:moveTo>
                <a:lnTo>
                  <a:pt x="18283828" y="0"/>
                </a:lnTo>
                <a:lnTo>
                  <a:pt x="18283828" y="844735"/>
                </a:lnTo>
                <a:lnTo>
                  <a:pt x="0" y="844735"/>
                </a:lnTo>
                <a:lnTo>
                  <a:pt x="0" y="0"/>
                </a:lnTo>
                <a:close/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Freeform 173"/>
          <p:cNvSpPr/>
          <p:nvPr/>
        </p:nvSpPr>
        <p:spPr>
          <a:xfrm>
            <a:off x="0" y="2"/>
            <a:ext cx="849458" cy="849458"/>
          </a:xfrm>
          <a:custGeom>
            <a:avLst/>
            <a:gdLst>
              <a:gd name="connsiteX0" fmla="*/ 0 w 849458"/>
              <a:gd name="connsiteY0" fmla="*/ 0 h 849458"/>
              <a:gd name="connsiteX1" fmla="*/ 849458 w 849458"/>
              <a:gd name="connsiteY1" fmla="*/ 0 h 849458"/>
              <a:gd name="connsiteX2" fmla="*/ 849458 w 849458"/>
              <a:gd name="connsiteY2" fmla="*/ 849458 h 849458"/>
              <a:gd name="connsiteX3" fmla="*/ 0 w 849458"/>
              <a:gd name="connsiteY3" fmla="*/ 849458 h 849458"/>
              <a:gd name="connsiteX4" fmla="*/ 0 w 849458"/>
              <a:gd name="connsiteY4" fmla="*/ 0 h 8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458" h="849458">
                <a:moveTo>
                  <a:pt x="0" y="0"/>
                </a:moveTo>
                <a:lnTo>
                  <a:pt x="849458" y="0"/>
                </a:lnTo>
                <a:lnTo>
                  <a:pt x="849458" y="849458"/>
                </a:lnTo>
                <a:lnTo>
                  <a:pt x="0" y="849458"/>
                </a:lnTo>
                <a:lnTo>
                  <a:pt x="0" y="0"/>
                </a:lnTo>
                <a:close/>
              </a:path>
            </a:pathLst>
          </a:custGeom>
          <a:solidFill>
            <a:srgbClr val="C6493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TextBox 174"/>
          <p:cNvSpPr txBox="1"/>
          <p:nvPr/>
        </p:nvSpPr>
        <p:spPr>
          <a:xfrm>
            <a:off x="424729" y="162214"/>
            <a:ext cx="5529248" cy="5059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36666"/>
              </a:lnSpc>
              <a:tabLst>
                <a:tab pos="740331" algn="l"/>
              </a:tabLst>
            </a:pPr>
            <a:r>
              <a:rPr lang="en-US" altLang="zh-CN" sz="2400" spc="-169" dirty="0">
                <a:solidFill>
                  <a:srgbClr val="ECECEC"/>
                </a:solidFill>
                <a:latin typeface="Times New Roman"/>
                <a:ea typeface="Times New Roman"/>
              </a:rPr>
              <a:t>	</a:t>
            </a:r>
            <a:r>
              <a:rPr lang="en-US" altLang="zh-CN" sz="2400" spc="405" dirty="0">
                <a:solidFill>
                  <a:srgbClr val="2C4061"/>
                </a:solidFill>
                <a:latin typeface="Times New Roman"/>
                <a:ea typeface="Times New Roman"/>
              </a:rPr>
              <a:t>A is less than B</a:t>
            </a:r>
            <a:endParaRPr lang="en-US" altLang="zh-CN" sz="2400" spc="384" dirty="0">
              <a:solidFill>
                <a:srgbClr val="2C4061"/>
              </a:solidFill>
              <a:latin typeface="Times New Roman"/>
              <a:ea typeface="Times New Roman"/>
            </a:endParaRPr>
          </a:p>
        </p:txBody>
      </p:sp>
      <p:sp>
        <p:nvSpPr>
          <p:cNvPr id="175" name="TextBox 175"/>
          <p:cNvSpPr txBox="1"/>
          <p:nvPr/>
        </p:nvSpPr>
        <p:spPr>
          <a:xfrm>
            <a:off x="424729" y="1014497"/>
            <a:ext cx="3972354" cy="6419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333"/>
              </a:lnSpc>
            </a:pPr>
            <a:r>
              <a:rPr lang="en-US" altLang="zh-CN" sz="4000" spc="170" dirty="0">
                <a:solidFill>
                  <a:srgbClr val="000000"/>
                </a:solidFill>
                <a:latin typeface="Times New Roman"/>
                <a:ea typeface="Times New Roman"/>
              </a:rPr>
              <a:t>Layout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C5B02A3-F71A-B4FA-8875-F450F7E77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28" y="1821441"/>
            <a:ext cx="17436551" cy="797279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77"/>
          <p:cNvSpPr/>
          <p:nvPr/>
        </p:nvSpPr>
        <p:spPr>
          <a:xfrm>
            <a:off x="0" y="0"/>
            <a:ext cx="18283828" cy="844735"/>
          </a:xfrm>
          <a:custGeom>
            <a:avLst/>
            <a:gdLst>
              <a:gd name="connsiteX0" fmla="*/ 0 w 18283828"/>
              <a:gd name="connsiteY0" fmla="*/ 0 h 844735"/>
              <a:gd name="connsiteX1" fmla="*/ 18283828 w 18283828"/>
              <a:gd name="connsiteY1" fmla="*/ 0 h 844735"/>
              <a:gd name="connsiteX2" fmla="*/ 18283828 w 18283828"/>
              <a:gd name="connsiteY2" fmla="*/ 844735 h 844735"/>
              <a:gd name="connsiteX3" fmla="*/ 0 w 18283828"/>
              <a:gd name="connsiteY3" fmla="*/ 844735 h 844735"/>
              <a:gd name="connsiteX4" fmla="*/ 0 w 18283828"/>
              <a:gd name="connsiteY4" fmla="*/ 0 h 84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3828" h="844735">
                <a:moveTo>
                  <a:pt x="0" y="0"/>
                </a:moveTo>
                <a:lnTo>
                  <a:pt x="18283828" y="0"/>
                </a:lnTo>
                <a:lnTo>
                  <a:pt x="18283828" y="844735"/>
                </a:lnTo>
                <a:lnTo>
                  <a:pt x="0" y="844735"/>
                </a:lnTo>
                <a:lnTo>
                  <a:pt x="0" y="0"/>
                </a:lnTo>
                <a:close/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Freeform 178"/>
          <p:cNvSpPr/>
          <p:nvPr/>
        </p:nvSpPr>
        <p:spPr>
          <a:xfrm>
            <a:off x="0" y="0"/>
            <a:ext cx="849458" cy="849458"/>
          </a:xfrm>
          <a:custGeom>
            <a:avLst/>
            <a:gdLst>
              <a:gd name="connsiteX0" fmla="*/ 0 w 849458"/>
              <a:gd name="connsiteY0" fmla="*/ 0 h 849458"/>
              <a:gd name="connsiteX1" fmla="*/ 849458 w 849458"/>
              <a:gd name="connsiteY1" fmla="*/ 0 h 849458"/>
              <a:gd name="connsiteX2" fmla="*/ 849458 w 849458"/>
              <a:gd name="connsiteY2" fmla="*/ 849458 h 849458"/>
              <a:gd name="connsiteX3" fmla="*/ 0 w 849458"/>
              <a:gd name="connsiteY3" fmla="*/ 849458 h 849458"/>
              <a:gd name="connsiteX4" fmla="*/ 0 w 849458"/>
              <a:gd name="connsiteY4" fmla="*/ 0 h 8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458" h="849458">
                <a:moveTo>
                  <a:pt x="0" y="0"/>
                </a:moveTo>
                <a:lnTo>
                  <a:pt x="849458" y="0"/>
                </a:lnTo>
                <a:lnTo>
                  <a:pt x="849458" y="849458"/>
                </a:lnTo>
                <a:lnTo>
                  <a:pt x="0" y="849458"/>
                </a:lnTo>
                <a:lnTo>
                  <a:pt x="0" y="0"/>
                </a:lnTo>
                <a:close/>
              </a:path>
            </a:pathLst>
          </a:custGeom>
          <a:solidFill>
            <a:srgbClr val="C6493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extBox 179"/>
          <p:cNvSpPr txBox="1"/>
          <p:nvPr/>
        </p:nvSpPr>
        <p:spPr>
          <a:xfrm>
            <a:off x="1120797" y="124976"/>
            <a:ext cx="5529248" cy="1011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6666"/>
              </a:lnSpc>
              <a:tabLst>
                <a:tab pos="740331" algn="l"/>
              </a:tabLst>
            </a:pPr>
            <a:r>
              <a:rPr lang="en-US" altLang="zh-CN" sz="2400" spc="-169" dirty="0" smtClean="0">
                <a:solidFill>
                  <a:srgbClr val="ECECEC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2400" spc="405" dirty="0">
                <a:solidFill>
                  <a:srgbClr val="2C4061"/>
                </a:solidFill>
                <a:latin typeface="Times New Roman"/>
                <a:ea typeface="Times New Roman"/>
              </a:rPr>
              <a:t>A is less than B</a:t>
            </a:r>
            <a:endParaRPr lang="en-US" altLang="zh-CN" sz="2400" spc="384" dirty="0">
              <a:solidFill>
                <a:srgbClr val="2C4061"/>
              </a:solidFill>
              <a:latin typeface="Times New Roman"/>
              <a:ea typeface="Times New Roman"/>
            </a:endParaRPr>
          </a:p>
          <a:p>
            <a:pPr marL="0">
              <a:lnSpc>
                <a:spcPct val="136666"/>
              </a:lnSpc>
              <a:tabLst>
                <a:tab pos="740331" algn="l"/>
              </a:tabLst>
            </a:pPr>
            <a:r>
              <a:rPr lang="en-US" altLang="zh-CN" sz="2400" spc="-169" dirty="0">
                <a:solidFill>
                  <a:srgbClr val="ECECEC"/>
                </a:solidFill>
                <a:latin typeface="Times New Roman"/>
                <a:ea typeface="Times New Roman"/>
              </a:rPr>
              <a:t>	</a:t>
            </a:r>
            <a:endParaRPr lang="en-US" altLang="zh-CN" sz="2400" spc="384" dirty="0">
              <a:solidFill>
                <a:srgbClr val="2C4061"/>
              </a:solidFill>
              <a:latin typeface="Times New Roman"/>
              <a:ea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73B8EE6-E507-2959-B42A-CE0AB00AF681}"/>
              </a:ext>
            </a:extLst>
          </p:cNvPr>
          <p:cNvSpPr txBox="1"/>
          <p:nvPr/>
        </p:nvSpPr>
        <p:spPr>
          <a:xfrm>
            <a:off x="424729" y="1104649"/>
            <a:ext cx="18087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DRC Error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E3F1133-99F6-5313-A062-60A5C96E6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28" y="1944615"/>
            <a:ext cx="17456871" cy="803250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7A7A7E6-1048-4823-2957-C5817C164C5B}"/>
              </a:ext>
            </a:extLst>
          </p:cNvPr>
          <p:cNvSpPr txBox="1"/>
          <p:nvPr/>
        </p:nvSpPr>
        <p:spPr>
          <a:xfrm>
            <a:off x="243840" y="966523"/>
            <a:ext cx="65430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LVS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398E696-889F-E358-DFA2-5B3EB7BF9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" y="1520521"/>
            <a:ext cx="17678400" cy="8436279"/>
          </a:xfrm>
          <a:prstGeom prst="rect">
            <a:avLst/>
          </a:prstGeom>
        </p:spPr>
      </p:pic>
      <p:sp>
        <p:nvSpPr>
          <p:cNvPr id="4" name="Freeform 178"/>
          <p:cNvSpPr/>
          <p:nvPr/>
        </p:nvSpPr>
        <p:spPr>
          <a:xfrm>
            <a:off x="0" y="0"/>
            <a:ext cx="849458" cy="849458"/>
          </a:xfrm>
          <a:custGeom>
            <a:avLst/>
            <a:gdLst>
              <a:gd name="connsiteX0" fmla="*/ 0 w 849458"/>
              <a:gd name="connsiteY0" fmla="*/ 0 h 849458"/>
              <a:gd name="connsiteX1" fmla="*/ 849458 w 849458"/>
              <a:gd name="connsiteY1" fmla="*/ 0 h 849458"/>
              <a:gd name="connsiteX2" fmla="*/ 849458 w 849458"/>
              <a:gd name="connsiteY2" fmla="*/ 849458 h 849458"/>
              <a:gd name="connsiteX3" fmla="*/ 0 w 849458"/>
              <a:gd name="connsiteY3" fmla="*/ 849458 h 849458"/>
              <a:gd name="connsiteX4" fmla="*/ 0 w 849458"/>
              <a:gd name="connsiteY4" fmla="*/ 0 h 8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458" h="849458">
                <a:moveTo>
                  <a:pt x="0" y="0"/>
                </a:moveTo>
                <a:lnTo>
                  <a:pt x="849458" y="0"/>
                </a:lnTo>
                <a:lnTo>
                  <a:pt x="849458" y="849458"/>
                </a:lnTo>
                <a:lnTo>
                  <a:pt x="0" y="849458"/>
                </a:lnTo>
                <a:lnTo>
                  <a:pt x="0" y="0"/>
                </a:lnTo>
                <a:close/>
              </a:path>
            </a:pathLst>
          </a:custGeom>
          <a:solidFill>
            <a:srgbClr val="C6493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177"/>
          <p:cNvSpPr/>
          <p:nvPr/>
        </p:nvSpPr>
        <p:spPr>
          <a:xfrm>
            <a:off x="849458" y="-46402"/>
            <a:ext cx="17438542" cy="895860"/>
          </a:xfrm>
          <a:custGeom>
            <a:avLst/>
            <a:gdLst>
              <a:gd name="connsiteX0" fmla="*/ 0 w 18283828"/>
              <a:gd name="connsiteY0" fmla="*/ 0 h 844735"/>
              <a:gd name="connsiteX1" fmla="*/ 18283828 w 18283828"/>
              <a:gd name="connsiteY1" fmla="*/ 0 h 844735"/>
              <a:gd name="connsiteX2" fmla="*/ 18283828 w 18283828"/>
              <a:gd name="connsiteY2" fmla="*/ 844735 h 844735"/>
              <a:gd name="connsiteX3" fmla="*/ 0 w 18283828"/>
              <a:gd name="connsiteY3" fmla="*/ 844735 h 844735"/>
              <a:gd name="connsiteX4" fmla="*/ 0 w 18283828"/>
              <a:gd name="connsiteY4" fmla="*/ 0 h 84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3828" h="844735">
                <a:moveTo>
                  <a:pt x="0" y="0"/>
                </a:moveTo>
                <a:lnTo>
                  <a:pt x="18283828" y="0"/>
                </a:lnTo>
                <a:lnTo>
                  <a:pt x="18283828" y="844735"/>
                </a:lnTo>
                <a:lnTo>
                  <a:pt x="0" y="844735"/>
                </a:lnTo>
                <a:lnTo>
                  <a:pt x="0" y="0"/>
                </a:lnTo>
                <a:close/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179"/>
          <p:cNvSpPr txBox="1"/>
          <p:nvPr/>
        </p:nvSpPr>
        <p:spPr>
          <a:xfrm>
            <a:off x="1075856" y="156493"/>
            <a:ext cx="5529248" cy="1011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6666"/>
              </a:lnSpc>
              <a:tabLst>
                <a:tab pos="740331" algn="l"/>
              </a:tabLst>
            </a:pPr>
            <a:r>
              <a:rPr lang="en-US" altLang="zh-CN" sz="2400" spc="-169" dirty="0" smtClean="0">
                <a:solidFill>
                  <a:srgbClr val="ECECEC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2400" spc="405" dirty="0">
                <a:solidFill>
                  <a:srgbClr val="2C4061"/>
                </a:solidFill>
                <a:latin typeface="Times New Roman"/>
                <a:ea typeface="Times New Roman"/>
              </a:rPr>
              <a:t>A is less than B</a:t>
            </a:r>
            <a:endParaRPr lang="en-US" altLang="zh-CN" sz="2400" spc="384" dirty="0">
              <a:solidFill>
                <a:srgbClr val="2C4061"/>
              </a:solidFill>
              <a:latin typeface="Times New Roman"/>
              <a:ea typeface="Times New Roman"/>
            </a:endParaRPr>
          </a:p>
          <a:p>
            <a:pPr marL="0">
              <a:lnSpc>
                <a:spcPct val="136666"/>
              </a:lnSpc>
              <a:tabLst>
                <a:tab pos="740331" algn="l"/>
              </a:tabLst>
            </a:pPr>
            <a:r>
              <a:rPr lang="en-US" altLang="zh-CN" sz="2400" spc="-169" dirty="0">
                <a:solidFill>
                  <a:srgbClr val="ECECEC"/>
                </a:solidFill>
                <a:latin typeface="Times New Roman"/>
                <a:ea typeface="Times New Roman"/>
              </a:rPr>
              <a:t>	</a:t>
            </a:r>
            <a:endParaRPr lang="en-US" altLang="zh-CN" sz="2400" spc="384" dirty="0">
              <a:solidFill>
                <a:srgbClr val="2C4061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Freeform 184"/>
          <p:cNvSpPr/>
          <p:nvPr/>
        </p:nvSpPr>
        <p:spPr>
          <a:xfrm>
            <a:off x="0" y="1"/>
            <a:ext cx="18283828" cy="844735"/>
          </a:xfrm>
          <a:custGeom>
            <a:avLst/>
            <a:gdLst>
              <a:gd name="connsiteX0" fmla="*/ 0 w 18283828"/>
              <a:gd name="connsiteY0" fmla="*/ 0 h 844735"/>
              <a:gd name="connsiteX1" fmla="*/ 18283828 w 18283828"/>
              <a:gd name="connsiteY1" fmla="*/ 0 h 844735"/>
              <a:gd name="connsiteX2" fmla="*/ 18283828 w 18283828"/>
              <a:gd name="connsiteY2" fmla="*/ 844735 h 844735"/>
              <a:gd name="connsiteX3" fmla="*/ 0 w 18283828"/>
              <a:gd name="connsiteY3" fmla="*/ 844735 h 844735"/>
              <a:gd name="connsiteX4" fmla="*/ 0 w 18283828"/>
              <a:gd name="connsiteY4" fmla="*/ 0 h 84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3828" h="844735">
                <a:moveTo>
                  <a:pt x="0" y="0"/>
                </a:moveTo>
                <a:lnTo>
                  <a:pt x="18283828" y="0"/>
                </a:lnTo>
                <a:lnTo>
                  <a:pt x="18283828" y="844735"/>
                </a:lnTo>
                <a:lnTo>
                  <a:pt x="0" y="844735"/>
                </a:lnTo>
                <a:lnTo>
                  <a:pt x="0" y="0"/>
                </a:lnTo>
                <a:close/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Freeform 185"/>
          <p:cNvSpPr/>
          <p:nvPr/>
        </p:nvSpPr>
        <p:spPr>
          <a:xfrm>
            <a:off x="0" y="1"/>
            <a:ext cx="849458" cy="849458"/>
          </a:xfrm>
          <a:custGeom>
            <a:avLst/>
            <a:gdLst>
              <a:gd name="connsiteX0" fmla="*/ 0 w 849458"/>
              <a:gd name="connsiteY0" fmla="*/ 0 h 849458"/>
              <a:gd name="connsiteX1" fmla="*/ 849458 w 849458"/>
              <a:gd name="connsiteY1" fmla="*/ 0 h 849458"/>
              <a:gd name="connsiteX2" fmla="*/ 849458 w 849458"/>
              <a:gd name="connsiteY2" fmla="*/ 849458 h 849458"/>
              <a:gd name="connsiteX3" fmla="*/ 0 w 849458"/>
              <a:gd name="connsiteY3" fmla="*/ 849458 h 849458"/>
              <a:gd name="connsiteX4" fmla="*/ 0 w 849458"/>
              <a:gd name="connsiteY4" fmla="*/ 0 h 8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458" h="849458">
                <a:moveTo>
                  <a:pt x="0" y="0"/>
                </a:moveTo>
                <a:lnTo>
                  <a:pt x="849458" y="0"/>
                </a:lnTo>
                <a:lnTo>
                  <a:pt x="849458" y="849458"/>
                </a:lnTo>
                <a:lnTo>
                  <a:pt x="0" y="849458"/>
                </a:lnTo>
                <a:lnTo>
                  <a:pt x="0" y="0"/>
                </a:lnTo>
                <a:close/>
              </a:path>
            </a:pathLst>
          </a:custGeom>
          <a:solidFill>
            <a:srgbClr val="C6493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87"/>
          <p:cNvSpPr txBox="1"/>
          <p:nvPr/>
        </p:nvSpPr>
        <p:spPr>
          <a:xfrm>
            <a:off x="383618" y="169760"/>
            <a:ext cx="5529248" cy="5059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36666"/>
              </a:lnSpc>
              <a:tabLst>
                <a:tab pos="740331" algn="l"/>
              </a:tabLst>
            </a:pPr>
            <a:r>
              <a:rPr lang="en-US" altLang="zh-CN" sz="2400" spc="-169" dirty="0">
                <a:solidFill>
                  <a:srgbClr val="ECECEC"/>
                </a:solidFill>
                <a:latin typeface="Times New Roman"/>
                <a:ea typeface="Times New Roman"/>
              </a:rPr>
              <a:t>	</a:t>
            </a:r>
            <a:r>
              <a:rPr lang="en-US" altLang="zh-CN" sz="2400" spc="405" dirty="0">
                <a:solidFill>
                  <a:srgbClr val="2C4061"/>
                </a:solidFill>
                <a:latin typeface="Times New Roman"/>
                <a:ea typeface="Times New Roman"/>
              </a:rPr>
              <a:t>A is less than B</a:t>
            </a:r>
            <a:endParaRPr lang="en-US" altLang="zh-CN" sz="2400" spc="384" dirty="0">
              <a:solidFill>
                <a:srgbClr val="2C4061"/>
              </a:solidFill>
              <a:latin typeface="Times New Roman"/>
              <a:ea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631AB45-CF86-EF53-88DD-B3B26AE0BADE}"/>
              </a:ext>
            </a:extLst>
          </p:cNvPr>
          <p:cNvSpPr txBox="1"/>
          <p:nvPr/>
        </p:nvSpPr>
        <p:spPr>
          <a:xfrm>
            <a:off x="383618" y="935197"/>
            <a:ext cx="17886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568F1EE-10D9-277F-B06E-E14E4CA55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28" y="1690578"/>
            <a:ext cx="17517831" cy="818494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Freeform 190"/>
          <p:cNvSpPr/>
          <p:nvPr/>
        </p:nvSpPr>
        <p:spPr>
          <a:xfrm>
            <a:off x="0" y="0"/>
            <a:ext cx="18283828" cy="844735"/>
          </a:xfrm>
          <a:custGeom>
            <a:avLst/>
            <a:gdLst>
              <a:gd name="connsiteX0" fmla="*/ 0 w 18283828"/>
              <a:gd name="connsiteY0" fmla="*/ 0 h 844735"/>
              <a:gd name="connsiteX1" fmla="*/ 18283828 w 18283828"/>
              <a:gd name="connsiteY1" fmla="*/ 0 h 844735"/>
              <a:gd name="connsiteX2" fmla="*/ 18283828 w 18283828"/>
              <a:gd name="connsiteY2" fmla="*/ 844735 h 844735"/>
              <a:gd name="connsiteX3" fmla="*/ 0 w 18283828"/>
              <a:gd name="connsiteY3" fmla="*/ 844735 h 844735"/>
              <a:gd name="connsiteX4" fmla="*/ 0 w 18283828"/>
              <a:gd name="connsiteY4" fmla="*/ 0 h 84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3828" h="844735">
                <a:moveTo>
                  <a:pt x="0" y="0"/>
                </a:moveTo>
                <a:lnTo>
                  <a:pt x="18283828" y="0"/>
                </a:lnTo>
                <a:lnTo>
                  <a:pt x="18283828" y="844735"/>
                </a:lnTo>
                <a:lnTo>
                  <a:pt x="0" y="844735"/>
                </a:lnTo>
                <a:lnTo>
                  <a:pt x="0" y="0"/>
                </a:lnTo>
                <a:close/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Freeform 191"/>
          <p:cNvSpPr/>
          <p:nvPr/>
        </p:nvSpPr>
        <p:spPr>
          <a:xfrm>
            <a:off x="0" y="0"/>
            <a:ext cx="849458" cy="849458"/>
          </a:xfrm>
          <a:custGeom>
            <a:avLst/>
            <a:gdLst>
              <a:gd name="connsiteX0" fmla="*/ 0 w 849458"/>
              <a:gd name="connsiteY0" fmla="*/ 0 h 849458"/>
              <a:gd name="connsiteX1" fmla="*/ 849458 w 849458"/>
              <a:gd name="connsiteY1" fmla="*/ 0 h 849458"/>
              <a:gd name="connsiteX2" fmla="*/ 849458 w 849458"/>
              <a:gd name="connsiteY2" fmla="*/ 849458 h 849458"/>
              <a:gd name="connsiteX3" fmla="*/ 0 w 849458"/>
              <a:gd name="connsiteY3" fmla="*/ 849458 h 849458"/>
              <a:gd name="connsiteX4" fmla="*/ 0 w 849458"/>
              <a:gd name="connsiteY4" fmla="*/ 0 h 8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458" h="849458">
                <a:moveTo>
                  <a:pt x="0" y="0"/>
                </a:moveTo>
                <a:lnTo>
                  <a:pt x="849458" y="0"/>
                </a:lnTo>
                <a:lnTo>
                  <a:pt x="849458" y="849458"/>
                </a:lnTo>
                <a:lnTo>
                  <a:pt x="0" y="849458"/>
                </a:lnTo>
                <a:lnTo>
                  <a:pt x="0" y="0"/>
                </a:lnTo>
                <a:close/>
              </a:path>
            </a:pathLst>
          </a:custGeom>
          <a:solidFill>
            <a:srgbClr val="C6493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93"/>
          <p:cNvSpPr txBox="1"/>
          <p:nvPr/>
        </p:nvSpPr>
        <p:spPr>
          <a:xfrm>
            <a:off x="383618" y="169759"/>
            <a:ext cx="5529248" cy="5059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36666"/>
              </a:lnSpc>
              <a:tabLst>
                <a:tab pos="740331" algn="l"/>
              </a:tabLst>
            </a:pPr>
            <a:r>
              <a:rPr lang="en-US" altLang="zh-CN" sz="2400" spc="-169" dirty="0">
                <a:solidFill>
                  <a:srgbClr val="ECECEC"/>
                </a:solidFill>
                <a:latin typeface="Times New Roman"/>
                <a:ea typeface="Times New Roman"/>
              </a:rPr>
              <a:t>	</a:t>
            </a:r>
            <a:r>
              <a:rPr lang="en-US" altLang="zh-CN" sz="2400" spc="405" dirty="0">
                <a:solidFill>
                  <a:srgbClr val="2C4061"/>
                </a:solidFill>
                <a:latin typeface="Times New Roman"/>
                <a:ea typeface="Times New Roman"/>
              </a:rPr>
              <a:t>A is less than B</a:t>
            </a:r>
            <a:endParaRPr lang="en-US" altLang="zh-CN" sz="2400" spc="384" dirty="0">
              <a:solidFill>
                <a:srgbClr val="2C4061"/>
              </a:solidFill>
              <a:latin typeface="Times New Roman"/>
              <a:ea typeface="Times New Roman"/>
            </a:endParaRPr>
          </a:p>
        </p:txBody>
      </p:sp>
      <p:sp>
        <p:nvSpPr>
          <p:cNvPr id="194" name="TextBox 194"/>
          <p:cNvSpPr txBox="1"/>
          <p:nvPr/>
        </p:nvSpPr>
        <p:spPr>
          <a:xfrm>
            <a:off x="424729" y="893375"/>
            <a:ext cx="8274663" cy="7480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36249"/>
              </a:lnSpc>
            </a:pPr>
            <a:r>
              <a:rPr lang="en-US" altLang="zh-CN" sz="4000" spc="259" dirty="0">
                <a:solidFill>
                  <a:srgbClr val="171717"/>
                </a:solidFill>
                <a:latin typeface="Times New Roman"/>
                <a:ea typeface="Times New Roman"/>
              </a:rPr>
              <a:t>Power</a:t>
            </a:r>
            <a:endParaRPr lang="en-US" altLang="zh-CN" sz="4000" spc="284" dirty="0">
              <a:solidFill>
                <a:srgbClr val="171717"/>
              </a:solidFill>
              <a:latin typeface="Times New Roman"/>
              <a:ea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4923CC5-7AE6-D61F-4EF3-8434FDF8E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18" y="1685382"/>
            <a:ext cx="17457342" cy="821045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Freeform 196"/>
          <p:cNvSpPr/>
          <p:nvPr/>
        </p:nvSpPr>
        <p:spPr>
          <a:xfrm>
            <a:off x="0" y="2"/>
            <a:ext cx="18283828" cy="844735"/>
          </a:xfrm>
          <a:custGeom>
            <a:avLst/>
            <a:gdLst>
              <a:gd name="connsiteX0" fmla="*/ 0 w 18283828"/>
              <a:gd name="connsiteY0" fmla="*/ 0 h 844735"/>
              <a:gd name="connsiteX1" fmla="*/ 18283828 w 18283828"/>
              <a:gd name="connsiteY1" fmla="*/ 0 h 844735"/>
              <a:gd name="connsiteX2" fmla="*/ 18283828 w 18283828"/>
              <a:gd name="connsiteY2" fmla="*/ 844735 h 844735"/>
              <a:gd name="connsiteX3" fmla="*/ 0 w 18283828"/>
              <a:gd name="connsiteY3" fmla="*/ 844735 h 844735"/>
              <a:gd name="connsiteX4" fmla="*/ 0 w 18283828"/>
              <a:gd name="connsiteY4" fmla="*/ 0 h 84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3828" h="844735">
                <a:moveTo>
                  <a:pt x="0" y="0"/>
                </a:moveTo>
                <a:lnTo>
                  <a:pt x="18283828" y="0"/>
                </a:lnTo>
                <a:lnTo>
                  <a:pt x="18283828" y="844735"/>
                </a:lnTo>
                <a:lnTo>
                  <a:pt x="0" y="844735"/>
                </a:lnTo>
                <a:lnTo>
                  <a:pt x="0" y="0"/>
                </a:lnTo>
                <a:close/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Freeform 197"/>
          <p:cNvSpPr/>
          <p:nvPr/>
        </p:nvSpPr>
        <p:spPr>
          <a:xfrm>
            <a:off x="0" y="2"/>
            <a:ext cx="849458" cy="849458"/>
          </a:xfrm>
          <a:custGeom>
            <a:avLst/>
            <a:gdLst>
              <a:gd name="connsiteX0" fmla="*/ 0 w 849458"/>
              <a:gd name="connsiteY0" fmla="*/ 0 h 849458"/>
              <a:gd name="connsiteX1" fmla="*/ 849458 w 849458"/>
              <a:gd name="connsiteY1" fmla="*/ 0 h 849458"/>
              <a:gd name="connsiteX2" fmla="*/ 849458 w 849458"/>
              <a:gd name="connsiteY2" fmla="*/ 849458 h 849458"/>
              <a:gd name="connsiteX3" fmla="*/ 0 w 849458"/>
              <a:gd name="connsiteY3" fmla="*/ 849458 h 849458"/>
              <a:gd name="connsiteX4" fmla="*/ 0 w 849458"/>
              <a:gd name="connsiteY4" fmla="*/ 0 h 8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458" h="849458">
                <a:moveTo>
                  <a:pt x="0" y="0"/>
                </a:moveTo>
                <a:lnTo>
                  <a:pt x="849458" y="0"/>
                </a:lnTo>
                <a:lnTo>
                  <a:pt x="849458" y="849458"/>
                </a:lnTo>
                <a:lnTo>
                  <a:pt x="0" y="849458"/>
                </a:lnTo>
                <a:lnTo>
                  <a:pt x="0" y="0"/>
                </a:lnTo>
                <a:close/>
              </a:path>
            </a:pathLst>
          </a:custGeom>
          <a:solidFill>
            <a:srgbClr val="C6493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99"/>
          <p:cNvSpPr txBox="1"/>
          <p:nvPr/>
        </p:nvSpPr>
        <p:spPr>
          <a:xfrm>
            <a:off x="383618" y="169762"/>
            <a:ext cx="5529248" cy="5059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36666"/>
              </a:lnSpc>
              <a:tabLst>
                <a:tab pos="740331" algn="l"/>
              </a:tabLst>
            </a:pPr>
            <a:r>
              <a:rPr lang="en-US" altLang="zh-CN" sz="2400" spc="-169" dirty="0">
                <a:solidFill>
                  <a:srgbClr val="ECECEC"/>
                </a:solidFill>
                <a:latin typeface="Times New Roman"/>
                <a:ea typeface="Times New Roman"/>
              </a:rPr>
              <a:t>	</a:t>
            </a:r>
            <a:r>
              <a:rPr lang="en-US" altLang="zh-CN" sz="2400" spc="405" dirty="0">
                <a:solidFill>
                  <a:srgbClr val="2C4061"/>
                </a:solidFill>
                <a:latin typeface="Times New Roman"/>
                <a:ea typeface="Times New Roman"/>
              </a:rPr>
              <a:t>A is less than B</a:t>
            </a:r>
            <a:endParaRPr lang="en-US" altLang="zh-CN" sz="2400" spc="384" dirty="0">
              <a:solidFill>
                <a:srgbClr val="2C4061"/>
              </a:solidFill>
              <a:latin typeface="Times New Roman"/>
              <a:ea typeface="Times New Roman"/>
            </a:endParaRPr>
          </a:p>
        </p:txBody>
      </p:sp>
      <p:sp>
        <p:nvSpPr>
          <p:cNvPr id="200" name="TextBox 200"/>
          <p:cNvSpPr txBox="1"/>
          <p:nvPr/>
        </p:nvSpPr>
        <p:spPr>
          <a:xfrm>
            <a:off x="383618" y="849460"/>
            <a:ext cx="1408293" cy="7480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36249"/>
              </a:lnSpc>
            </a:pPr>
            <a:r>
              <a:rPr lang="en-US" altLang="zh-CN" sz="4000" spc="269" dirty="0">
                <a:solidFill>
                  <a:srgbClr val="171717"/>
                </a:solidFill>
                <a:latin typeface="Times New Roman"/>
                <a:ea typeface="Times New Roman"/>
              </a:rPr>
              <a:t>Delay</a:t>
            </a:r>
            <a:endParaRPr lang="en-US" altLang="zh-CN" sz="4000" spc="259" dirty="0">
              <a:solidFill>
                <a:srgbClr val="171717"/>
              </a:solidFill>
              <a:latin typeface="Times New Roman"/>
              <a:ea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F71FB81-A1E3-99B7-6FBB-F52342B75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18" y="1597550"/>
            <a:ext cx="17497982" cy="829829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425"/>
          <p:cNvSpPr/>
          <p:nvPr/>
        </p:nvSpPr>
        <p:spPr>
          <a:xfrm>
            <a:off x="0" y="0"/>
            <a:ext cx="18283828" cy="844735"/>
          </a:xfrm>
          <a:custGeom>
            <a:avLst/>
            <a:gdLst>
              <a:gd name="connsiteX0" fmla="*/ 0 w 18283828"/>
              <a:gd name="connsiteY0" fmla="*/ 0 h 844735"/>
              <a:gd name="connsiteX1" fmla="*/ 18283828 w 18283828"/>
              <a:gd name="connsiteY1" fmla="*/ 0 h 844735"/>
              <a:gd name="connsiteX2" fmla="*/ 18283828 w 18283828"/>
              <a:gd name="connsiteY2" fmla="*/ 844735 h 844735"/>
              <a:gd name="connsiteX3" fmla="*/ 0 w 18283828"/>
              <a:gd name="connsiteY3" fmla="*/ 844735 h 844735"/>
              <a:gd name="connsiteX4" fmla="*/ 0 w 18283828"/>
              <a:gd name="connsiteY4" fmla="*/ 0 h 84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3828" h="844735">
                <a:moveTo>
                  <a:pt x="0" y="0"/>
                </a:moveTo>
                <a:lnTo>
                  <a:pt x="18283828" y="0"/>
                </a:lnTo>
                <a:lnTo>
                  <a:pt x="18283828" y="844735"/>
                </a:lnTo>
                <a:lnTo>
                  <a:pt x="0" y="844735"/>
                </a:lnTo>
                <a:lnTo>
                  <a:pt x="0" y="0"/>
                </a:lnTo>
                <a:close/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Freeform 426"/>
          <p:cNvSpPr/>
          <p:nvPr/>
        </p:nvSpPr>
        <p:spPr>
          <a:xfrm>
            <a:off x="0" y="0"/>
            <a:ext cx="849458" cy="849458"/>
          </a:xfrm>
          <a:custGeom>
            <a:avLst/>
            <a:gdLst>
              <a:gd name="connsiteX0" fmla="*/ 0 w 849458"/>
              <a:gd name="connsiteY0" fmla="*/ 0 h 849458"/>
              <a:gd name="connsiteX1" fmla="*/ 849458 w 849458"/>
              <a:gd name="connsiteY1" fmla="*/ 0 h 849458"/>
              <a:gd name="connsiteX2" fmla="*/ 849458 w 849458"/>
              <a:gd name="connsiteY2" fmla="*/ 849458 h 849458"/>
              <a:gd name="connsiteX3" fmla="*/ 0 w 849458"/>
              <a:gd name="connsiteY3" fmla="*/ 849458 h 849458"/>
              <a:gd name="connsiteX4" fmla="*/ 0 w 849458"/>
              <a:gd name="connsiteY4" fmla="*/ 0 h 8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458" h="849458">
                <a:moveTo>
                  <a:pt x="0" y="0"/>
                </a:moveTo>
                <a:lnTo>
                  <a:pt x="849458" y="0"/>
                </a:lnTo>
                <a:lnTo>
                  <a:pt x="849458" y="849458"/>
                </a:lnTo>
                <a:lnTo>
                  <a:pt x="0" y="849458"/>
                </a:lnTo>
                <a:lnTo>
                  <a:pt x="0" y="0"/>
                </a:lnTo>
                <a:close/>
              </a:path>
            </a:pathLst>
          </a:custGeom>
          <a:solidFill>
            <a:srgbClr val="C6493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428"/>
          <p:cNvSpPr txBox="1"/>
          <p:nvPr/>
        </p:nvSpPr>
        <p:spPr>
          <a:xfrm>
            <a:off x="338672" y="169759"/>
            <a:ext cx="7315212" cy="5059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36666"/>
              </a:lnSpc>
              <a:tabLst>
                <a:tab pos="785277" algn="l"/>
              </a:tabLst>
            </a:pPr>
            <a:r>
              <a:rPr lang="en-US" altLang="zh-CN" sz="2400" spc="-129" dirty="0">
                <a:solidFill>
                  <a:srgbClr val="ECECEC"/>
                </a:solidFill>
                <a:latin typeface="Times New Roman"/>
                <a:ea typeface="Times New Roman"/>
              </a:rPr>
              <a:t>	</a:t>
            </a:r>
            <a:r>
              <a:rPr lang="en-US" altLang="zh-CN" sz="2400" spc="430" dirty="0">
                <a:solidFill>
                  <a:srgbClr val="2C4061"/>
                </a:solidFill>
                <a:latin typeface="Times New Roman"/>
                <a:ea typeface="Times New Roman"/>
              </a:rPr>
              <a:t>Comparison</a:t>
            </a:r>
            <a:r>
              <a:rPr lang="en-US" altLang="zh-CN" sz="2400" spc="234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15" dirty="0">
                <a:solidFill>
                  <a:srgbClr val="2C4061"/>
                </a:solidFill>
                <a:latin typeface="Times New Roman"/>
                <a:ea typeface="Times New Roman"/>
              </a:rPr>
              <a:t>between</a:t>
            </a:r>
            <a:r>
              <a:rPr lang="en-US" altLang="zh-CN" sz="2400" spc="234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365" dirty="0">
                <a:solidFill>
                  <a:srgbClr val="2C4061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234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09" dirty="0">
                <a:solidFill>
                  <a:srgbClr val="2C4061"/>
                </a:solidFill>
                <a:latin typeface="Times New Roman"/>
                <a:ea typeface="Times New Roman"/>
              </a:rPr>
              <a:t>Comparators</a:t>
            </a:r>
          </a:p>
        </p:txBody>
      </p:sp>
      <p:sp>
        <p:nvSpPr>
          <p:cNvPr id="429" name="TextBox 429"/>
          <p:cNvSpPr txBox="1"/>
          <p:nvPr/>
        </p:nvSpPr>
        <p:spPr>
          <a:xfrm>
            <a:off x="338672" y="1049116"/>
            <a:ext cx="16411102" cy="34780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36249"/>
              </a:lnSpc>
            </a:pPr>
            <a:r>
              <a:rPr lang="en-US" altLang="zh-CN" sz="3000" spc="384" dirty="0">
                <a:solidFill>
                  <a:srgbClr val="2C4061"/>
                </a:solidFill>
                <a:latin typeface="Times New Roman"/>
                <a:ea typeface="Times New Roman"/>
              </a:rPr>
              <a:t>Comparison</a:t>
            </a:r>
            <a:r>
              <a:rPr lang="en-US" altLang="zh-CN" sz="3000" spc="200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370" dirty="0">
                <a:solidFill>
                  <a:srgbClr val="2C4061"/>
                </a:solidFill>
                <a:latin typeface="Times New Roman"/>
                <a:ea typeface="Times New Roman"/>
              </a:rPr>
              <a:t>Table</a:t>
            </a:r>
            <a:r>
              <a:rPr lang="en-US" altLang="zh-CN" sz="3000" spc="200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379" dirty="0">
                <a:solidFill>
                  <a:srgbClr val="2C4061"/>
                </a:solidFill>
                <a:latin typeface="Times New Roman"/>
                <a:ea typeface="Times New Roman"/>
              </a:rPr>
              <a:t>Using</a:t>
            </a:r>
            <a:r>
              <a:rPr lang="en-US" altLang="zh-CN" sz="3000" spc="200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340" dirty="0">
                <a:solidFill>
                  <a:srgbClr val="2C4061"/>
                </a:solidFill>
                <a:latin typeface="Times New Roman"/>
                <a:ea typeface="Times New Roman"/>
              </a:rPr>
              <a:t>obtained</a:t>
            </a:r>
            <a:r>
              <a:rPr lang="en-US" altLang="zh-CN" sz="3000" spc="200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379" dirty="0">
                <a:solidFill>
                  <a:srgbClr val="2C4061"/>
                </a:solidFill>
                <a:latin typeface="Times New Roman"/>
                <a:ea typeface="Times New Roman"/>
              </a:rPr>
              <a:t>Data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509367"/>
              </p:ext>
            </p:extLst>
          </p:nvPr>
        </p:nvGraphicFramePr>
        <p:xfrm>
          <a:off x="338672" y="1828799"/>
          <a:ext cx="17502287" cy="79044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00970"/>
                <a:gridCol w="2636741"/>
                <a:gridCol w="1936905"/>
                <a:gridCol w="2301967"/>
                <a:gridCol w="2301967"/>
                <a:gridCol w="2368923"/>
                <a:gridCol w="1634015"/>
                <a:gridCol w="2620799"/>
              </a:tblGrid>
              <a:tr h="26341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kern="100">
                          <a:effectLst/>
                        </a:rPr>
                        <a:t>Circuit</a:t>
                      </a:r>
                      <a:endParaRPr lang="en-US" sz="3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kern="100">
                          <a:effectLst/>
                        </a:rPr>
                        <a:t>Propagation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kern="100">
                          <a:effectLst/>
                        </a:rPr>
                        <a:t>Delay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kern="100">
                          <a:effectLst/>
                        </a:rPr>
                        <a:t>(pS)</a:t>
                      </a:r>
                      <a:endParaRPr lang="en-US" sz="3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kern="100">
                          <a:effectLst/>
                        </a:rPr>
                        <a:t>Average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kern="100">
                          <a:effectLst/>
                        </a:rPr>
                        <a:t>Power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kern="100">
                          <a:effectLst/>
                        </a:rPr>
                        <a:t>(µW)</a:t>
                      </a:r>
                      <a:endParaRPr lang="en-US" sz="3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kern="100" dirty="0" smtClean="0">
                          <a:effectLst/>
                        </a:rPr>
                        <a:t>Power Delay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kern="100" dirty="0" smtClean="0">
                          <a:effectLst/>
                        </a:rPr>
                        <a:t>Product</a:t>
                      </a:r>
                      <a:endParaRPr lang="en-US" sz="3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kern="100">
                          <a:effectLst/>
                        </a:rPr>
                        <a:t>Cell Area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kern="100">
                          <a:effectLst/>
                        </a:rPr>
                        <a:t>(µm</a:t>
                      </a:r>
                      <a:r>
                        <a:rPr lang="en-US" sz="3600" kern="100" baseline="30000">
                          <a:effectLst/>
                        </a:rPr>
                        <a:t>2</a:t>
                      </a:r>
                      <a:r>
                        <a:rPr lang="en-US" sz="3600" kern="100">
                          <a:effectLst/>
                        </a:rPr>
                        <a:t>)</a:t>
                      </a:r>
                      <a:endParaRPr lang="en-US" sz="3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kern="100">
                          <a:effectLst/>
                        </a:rPr>
                        <a:t>No. of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kern="100">
                          <a:effectLst/>
                        </a:rPr>
                        <a:t>Transistors</a:t>
                      </a:r>
                      <a:endParaRPr lang="en-US" sz="3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kern="100">
                          <a:effectLst/>
                        </a:rPr>
                        <a:t>No. of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kern="100">
                          <a:effectLst/>
                        </a:rPr>
                        <a:t>DRC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kern="100">
                          <a:effectLst/>
                        </a:rPr>
                        <a:t>Errors</a:t>
                      </a:r>
                      <a:endParaRPr lang="en-US" sz="3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kern="100">
                          <a:effectLst/>
                        </a:rPr>
                        <a:t>No. of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kern="100">
                          <a:effectLst/>
                        </a:rPr>
                        <a:t>LVS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kern="100">
                          <a:effectLst/>
                        </a:rPr>
                        <a:t>Mismatches</a:t>
                      </a:r>
                      <a:endParaRPr lang="en-US" sz="3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178973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kern="100">
                          <a:effectLst/>
                        </a:rPr>
                        <a:t>A˃B</a:t>
                      </a:r>
                      <a:endParaRPr lang="en-US" sz="3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kern="100">
                          <a:effectLst/>
                        </a:rPr>
                        <a:t>10.03</a:t>
                      </a:r>
                      <a:endParaRPr lang="en-US" sz="3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kern="100" dirty="0">
                          <a:effectLst/>
                        </a:rPr>
                        <a:t>727.6</a:t>
                      </a:r>
                      <a:endParaRPr lang="en-US" sz="3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kern="100">
                          <a:effectLst/>
                        </a:rPr>
                        <a:t>7297.828</a:t>
                      </a:r>
                      <a:endParaRPr lang="en-US" sz="3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kern="100">
                          <a:effectLst/>
                        </a:rPr>
                        <a:t>194.346</a:t>
                      </a:r>
                      <a:endParaRPr lang="en-US" sz="3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kern="100">
                          <a:effectLst/>
                        </a:rPr>
                        <a:t>20</a:t>
                      </a:r>
                      <a:endParaRPr lang="en-US" sz="3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kern="100">
                          <a:effectLst/>
                        </a:rPr>
                        <a:t>0</a:t>
                      </a:r>
                      <a:endParaRPr lang="en-US" sz="3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kern="100">
                          <a:effectLst/>
                        </a:rPr>
                        <a:t>0</a:t>
                      </a:r>
                      <a:endParaRPr lang="en-US" sz="3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17402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kern="100">
                          <a:effectLst/>
                        </a:rPr>
                        <a:t>A=B</a:t>
                      </a:r>
                      <a:endParaRPr lang="en-US" sz="3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kern="100">
                          <a:effectLst/>
                        </a:rPr>
                        <a:t>2.93</a:t>
                      </a:r>
                      <a:endParaRPr lang="en-US" sz="3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kern="100">
                          <a:effectLst/>
                        </a:rPr>
                        <a:t>934.9</a:t>
                      </a:r>
                      <a:endParaRPr lang="en-US" sz="3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kern="100">
                          <a:effectLst/>
                        </a:rPr>
                        <a:t>2739.257</a:t>
                      </a:r>
                      <a:endParaRPr lang="en-US" sz="3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kern="100">
                          <a:effectLst/>
                        </a:rPr>
                        <a:t>29.3525</a:t>
                      </a:r>
                      <a:endParaRPr lang="en-US" sz="3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kern="100">
                          <a:effectLst/>
                        </a:rPr>
                        <a:t>14</a:t>
                      </a:r>
                      <a:endParaRPr lang="en-US" sz="3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kern="100">
                          <a:effectLst/>
                        </a:rPr>
                        <a:t>0</a:t>
                      </a:r>
                      <a:endParaRPr lang="en-US" sz="3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kern="100">
                          <a:effectLst/>
                        </a:rPr>
                        <a:t>0</a:t>
                      </a:r>
                      <a:endParaRPr lang="en-US" sz="3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17402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kern="100">
                          <a:effectLst/>
                        </a:rPr>
                        <a:t>A&lt;B</a:t>
                      </a:r>
                      <a:endParaRPr lang="en-US" sz="3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kern="100">
                          <a:effectLst/>
                        </a:rPr>
                        <a:t>15.04</a:t>
                      </a:r>
                      <a:endParaRPr lang="en-US" sz="3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kern="100">
                          <a:effectLst/>
                        </a:rPr>
                        <a:t>554.2</a:t>
                      </a:r>
                      <a:endParaRPr lang="en-US" sz="3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kern="100">
                          <a:effectLst/>
                        </a:rPr>
                        <a:t>8335.168</a:t>
                      </a:r>
                      <a:endParaRPr lang="en-US" sz="3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kern="100">
                          <a:effectLst/>
                        </a:rPr>
                        <a:t>87.7965</a:t>
                      </a:r>
                      <a:endParaRPr lang="en-US" sz="3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kern="100">
                          <a:effectLst/>
                        </a:rPr>
                        <a:t>20</a:t>
                      </a:r>
                      <a:endParaRPr lang="en-US" sz="3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kern="100">
                          <a:effectLst/>
                        </a:rPr>
                        <a:t>0</a:t>
                      </a:r>
                      <a:endParaRPr lang="en-US" sz="3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kern="100" dirty="0">
                          <a:effectLst/>
                        </a:rPr>
                        <a:t>0</a:t>
                      </a:r>
                      <a:endParaRPr lang="en-US" sz="3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Freeform 431"/>
          <p:cNvSpPr/>
          <p:nvPr/>
        </p:nvSpPr>
        <p:spPr>
          <a:xfrm>
            <a:off x="0" y="2"/>
            <a:ext cx="18283828" cy="10286998"/>
          </a:xfrm>
          <a:custGeom>
            <a:avLst/>
            <a:gdLst>
              <a:gd name="connsiteX0" fmla="*/ 0 w 18283828"/>
              <a:gd name="connsiteY0" fmla="*/ 0 h 7668320"/>
              <a:gd name="connsiteX1" fmla="*/ 18283828 w 18283828"/>
              <a:gd name="connsiteY1" fmla="*/ 0 h 7668320"/>
              <a:gd name="connsiteX2" fmla="*/ 18283828 w 18283828"/>
              <a:gd name="connsiteY2" fmla="*/ 7668320 h 7668320"/>
              <a:gd name="connsiteX3" fmla="*/ 0 w 18283828"/>
              <a:gd name="connsiteY3" fmla="*/ 7668320 h 7668320"/>
              <a:gd name="connsiteX4" fmla="*/ 0 w 18283828"/>
              <a:gd name="connsiteY4" fmla="*/ 0 h 7668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3828" h="7668320">
                <a:moveTo>
                  <a:pt x="0" y="0"/>
                </a:moveTo>
                <a:lnTo>
                  <a:pt x="18283828" y="0"/>
                </a:lnTo>
                <a:lnTo>
                  <a:pt x="18283828" y="7668320"/>
                </a:lnTo>
                <a:lnTo>
                  <a:pt x="0" y="7668320"/>
                </a:lnTo>
                <a:lnTo>
                  <a:pt x="0" y="0"/>
                </a:lnTo>
                <a:close/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433"/>
          <p:cNvSpPr txBox="1"/>
          <p:nvPr/>
        </p:nvSpPr>
        <p:spPr>
          <a:xfrm>
            <a:off x="4986751" y="1266062"/>
            <a:ext cx="7725602" cy="6794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ctr">
              <a:lnSpc>
                <a:spcPct val="136666"/>
              </a:lnSpc>
            </a:pPr>
            <a:r>
              <a:rPr lang="en-US" altLang="zh-CN" sz="7200" spc="200" dirty="0">
                <a:solidFill>
                  <a:srgbClr val="2C4061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7200" spc="129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200" spc="204" dirty="0">
                <a:solidFill>
                  <a:srgbClr val="2C4061"/>
                </a:solidFill>
                <a:latin typeface="Times New Roman"/>
                <a:ea typeface="Times New Roman"/>
              </a:rPr>
              <a:t>End</a:t>
            </a:r>
          </a:p>
          <a:p>
            <a:pPr algn="ctr">
              <a:lnSpc>
                <a:spcPts val="1000"/>
              </a:lnSpc>
            </a:pPr>
            <a:endParaRPr lang="en-US" dirty="0"/>
          </a:p>
          <a:p>
            <a:pPr algn="ctr">
              <a:lnSpc>
                <a:spcPts val="1000"/>
              </a:lnSpc>
            </a:pPr>
            <a:endParaRPr lang="en-US" dirty="0"/>
          </a:p>
          <a:p>
            <a:pPr algn="ctr">
              <a:lnSpc>
                <a:spcPts val="1000"/>
              </a:lnSpc>
            </a:pPr>
            <a:endParaRPr lang="en-US" dirty="0"/>
          </a:p>
          <a:p>
            <a:pPr algn="ctr">
              <a:lnSpc>
                <a:spcPts val="1000"/>
              </a:lnSpc>
            </a:pPr>
            <a:endParaRPr lang="en-US" dirty="0"/>
          </a:p>
          <a:p>
            <a:pPr algn="ctr">
              <a:lnSpc>
                <a:spcPts val="1000"/>
              </a:lnSpc>
            </a:pPr>
            <a:endParaRPr lang="en-US" dirty="0"/>
          </a:p>
          <a:p>
            <a:pPr algn="ctr">
              <a:lnSpc>
                <a:spcPts val="1000"/>
              </a:lnSpc>
            </a:pPr>
            <a:endParaRPr lang="en-US" dirty="0"/>
          </a:p>
          <a:p>
            <a:pPr algn="ctr">
              <a:lnSpc>
                <a:spcPts val="1000"/>
              </a:lnSpc>
            </a:pPr>
            <a:endParaRPr lang="en-US" dirty="0"/>
          </a:p>
          <a:p>
            <a:pPr algn="ctr">
              <a:lnSpc>
                <a:spcPts val="1000"/>
              </a:lnSpc>
            </a:pPr>
            <a:endParaRPr lang="en-US" dirty="0"/>
          </a:p>
          <a:p>
            <a:pPr algn="ctr">
              <a:lnSpc>
                <a:spcPts val="1000"/>
              </a:lnSpc>
            </a:pPr>
            <a:endParaRPr lang="en-US" dirty="0"/>
          </a:p>
          <a:p>
            <a:pPr algn="ctr">
              <a:lnSpc>
                <a:spcPts val="1000"/>
              </a:lnSpc>
            </a:pPr>
            <a:endParaRPr lang="en-US" dirty="0"/>
          </a:p>
          <a:p>
            <a:pPr algn="ctr">
              <a:lnSpc>
                <a:spcPts val="1000"/>
              </a:lnSpc>
            </a:pPr>
            <a:endParaRPr lang="en-US" dirty="0"/>
          </a:p>
          <a:p>
            <a:pPr algn="ctr">
              <a:lnSpc>
                <a:spcPts val="1000"/>
              </a:lnSpc>
            </a:pPr>
            <a:endParaRPr lang="en-US" dirty="0"/>
          </a:p>
          <a:p>
            <a:pPr algn="ctr">
              <a:lnSpc>
                <a:spcPts val="1000"/>
              </a:lnSpc>
            </a:pPr>
            <a:endParaRPr lang="en-US" dirty="0"/>
          </a:p>
          <a:p>
            <a:pPr algn="ctr">
              <a:lnSpc>
                <a:spcPts val="1000"/>
              </a:lnSpc>
            </a:pPr>
            <a:endParaRPr lang="en-US" dirty="0"/>
          </a:p>
          <a:p>
            <a:pPr algn="ctr">
              <a:lnSpc>
                <a:spcPts val="1550"/>
              </a:lnSpc>
            </a:pPr>
            <a:endParaRPr lang="en-US" dirty="0"/>
          </a:p>
          <a:p>
            <a:pPr marL="0" algn="ctr" hangingPunct="0">
              <a:lnSpc>
                <a:spcPct val="108749"/>
              </a:lnSpc>
            </a:pPr>
            <a:r>
              <a:rPr lang="en-US" altLang="zh-CN" sz="9000" spc="1964" dirty="0">
                <a:solidFill>
                  <a:srgbClr val="2C4061"/>
                </a:solidFill>
                <a:latin typeface="Times New Roman"/>
                <a:ea typeface="Times New Roman"/>
              </a:rPr>
              <a:t>Thank</a:t>
            </a:r>
            <a:r>
              <a:rPr lang="en-US" altLang="zh-CN" sz="9000" spc="-620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0" spc="1929" dirty="0">
                <a:solidFill>
                  <a:srgbClr val="2C4061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9000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0" spc="1339" dirty="0">
                <a:solidFill>
                  <a:srgbClr val="2C4061"/>
                </a:solidFill>
                <a:latin typeface="Times New Roman"/>
                <a:cs typeface="Times New Roman"/>
              </a:rPr>
              <a:t>all</a:t>
            </a:r>
            <a:endParaRPr lang="en-US" altLang="zh-CN" sz="9000" spc="1319" dirty="0">
              <a:solidFill>
                <a:srgbClr val="2C4061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2"/>
          <p:cNvSpPr/>
          <p:nvPr/>
        </p:nvSpPr>
        <p:spPr>
          <a:xfrm>
            <a:off x="0" y="0"/>
            <a:ext cx="18283828" cy="844735"/>
          </a:xfrm>
          <a:custGeom>
            <a:avLst/>
            <a:gdLst>
              <a:gd name="connsiteX0" fmla="*/ 0 w 18283828"/>
              <a:gd name="connsiteY0" fmla="*/ 0 h 844735"/>
              <a:gd name="connsiteX1" fmla="*/ 18283828 w 18283828"/>
              <a:gd name="connsiteY1" fmla="*/ 0 h 844735"/>
              <a:gd name="connsiteX2" fmla="*/ 18283828 w 18283828"/>
              <a:gd name="connsiteY2" fmla="*/ 844735 h 844735"/>
              <a:gd name="connsiteX3" fmla="*/ 0 w 18283828"/>
              <a:gd name="connsiteY3" fmla="*/ 844735 h 844735"/>
              <a:gd name="connsiteX4" fmla="*/ 0 w 18283828"/>
              <a:gd name="connsiteY4" fmla="*/ 0 h 84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3828" h="844735">
                <a:moveTo>
                  <a:pt x="0" y="0"/>
                </a:moveTo>
                <a:lnTo>
                  <a:pt x="18283828" y="0"/>
                </a:lnTo>
                <a:lnTo>
                  <a:pt x="18283828" y="844735"/>
                </a:lnTo>
                <a:lnTo>
                  <a:pt x="0" y="844735"/>
                </a:lnTo>
                <a:lnTo>
                  <a:pt x="0" y="0"/>
                </a:lnTo>
                <a:close/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0" y="0"/>
            <a:ext cx="849458" cy="849458"/>
          </a:xfrm>
          <a:custGeom>
            <a:avLst/>
            <a:gdLst>
              <a:gd name="connsiteX0" fmla="*/ 0 w 849458"/>
              <a:gd name="connsiteY0" fmla="*/ 0 h 849458"/>
              <a:gd name="connsiteX1" fmla="*/ 849458 w 849458"/>
              <a:gd name="connsiteY1" fmla="*/ 0 h 849458"/>
              <a:gd name="connsiteX2" fmla="*/ 849458 w 849458"/>
              <a:gd name="connsiteY2" fmla="*/ 849458 h 849458"/>
              <a:gd name="connsiteX3" fmla="*/ 0 w 849458"/>
              <a:gd name="connsiteY3" fmla="*/ 849458 h 849458"/>
              <a:gd name="connsiteX4" fmla="*/ 0 w 849458"/>
              <a:gd name="connsiteY4" fmla="*/ 0 h 8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458" h="849458">
                <a:moveTo>
                  <a:pt x="0" y="0"/>
                </a:moveTo>
                <a:lnTo>
                  <a:pt x="849458" y="0"/>
                </a:lnTo>
                <a:lnTo>
                  <a:pt x="849458" y="849458"/>
                </a:lnTo>
                <a:lnTo>
                  <a:pt x="0" y="849458"/>
                </a:lnTo>
                <a:lnTo>
                  <a:pt x="0" y="0"/>
                </a:lnTo>
                <a:close/>
              </a:path>
            </a:pathLst>
          </a:custGeom>
          <a:solidFill>
            <a:srgbClr val="C6493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1123950" y="169759"/>
            <a:ext cx="16050823" cy="93952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36666"/>
              </a:lnSpc>
            </a:pPr>
            <a:r>
              <a:rPr lang="en-US" altLang="zh-CN" sz="2400" spc="314" dirty="0">
                <a:solidFill>
                  <a:srgbClr val="2C406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2400" spc="309" dirty="0">
                <a:solidFill>
                  <a:srgbClr val="2C4061"/>
                </a:solidFill>
                <a:latin typeface="Times New Roman"/>
                <a:ea typeface="Times New Roman"/>
              </a:rPr>
              <a:t>ntroduction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244"/>
              </a:lnSpc>
            </a:pPr>
            <a:endParaRPr lang="en-US" dirty="0"/>
          </a:p>
          <a:p>
            <a:pPr marL="0">
              <a:lnSpc>
                <a:spcPct val="136249"/>
              </a:lnSpc>
            </a:pPr>
            <a:r>
              <a:rPr lang="en-US" altLang="zh-CN" sz="3000" spc="459" dirty="0">
                <a:solidFill>
                  <a:srgbClr val="2C4061"/>
                </a:solidFill>
                <a:latin typeface="Times New Roman"/>
                <a:ea typeface="Times New Roman"/>
              </a:rPr>
              <a:t>What</a:t>
            </a:r>
            <a:r>
              <a:rPr lang="en-US" altLang="zh-CN" sz="3000" spc="225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279" dirty="0">
                <a:solidFill>
                  <a:srgbClr val="2C4061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3000" spc="225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384" dirty="0" smtClean="0">
                <a:solidFill>
                  <a:srgbClr val="2C4061"/>
                </a:solidFill>
                <a:latin typeface="Times New Roman"/>
                <a:ea typeface="Times New Roman"/>
              </a:rPr>
              <a:t>comparator</a:t>
            </a:r>
            <a:endParaRPr lang="en-US" altLang="zh-CN" sz="3000" spc="384" dirty="0">
              <a:solidFill>
                <a:srgbClr val="2C4061"/>
              </a:solidFill>
              <a:latin typeface="Times New Roman"/>
              <a:ea typeface="Times New Roman"/>
            </a:endParaRPr>
          </a:p>
          <a:p>
            <a:pPr>
              <a:lnSpc>
                <a:spcPts val="1144"/>
              </a:lnSpc>
            </a:pPr>
            <a:endParaRPr lang="en-US" dirty="0"/>
          </a:p>
          <a:p>
            <a:pPr marL="0" hangingPunct="0">
              <a:lnSpc>
                <a:spcPct val="147916"/>
              </a:lnSpc>
            </a:pPr>
            <a:r>
              <a:rPr lang="en-US" altLang="zh-CN" sz="2700" spc="515" dirty="0">
                <a:solidFill>
                  <a:srgbClr val="2C4061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700" spc="179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325" dirty="0">
                <a:solidFill>
                  <a:srgbClr val="2C4061"/>
                </a:solidFill>
                <a:latin typeface="Times New Roman"/>
                <a:ea typeface="Times New Roman"/>
              </a:rPr>
              <a:t>comparator</a:t>
            </a:r>
            <a:r>
              <a:rPr lang="en-US" altLang="zh-CN" sz="2700" spc="179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245" dirty="0">
                <a:solidFill>
                  <a:srgbClr val="2C4061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2700" spc="179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315" dirty="0">
                <a:solidFill>
                  <a:srgbClr val="2C4061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700" spc="179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259" dirty="0">
                <a:solidFill>
                  <a:srgbClr val="2C4061"/>
                </a:solidFill>
                <a:latin typeface="Times New Roman"/>
                <a:ea typeface="Times New Roman"/>
              </a:rPr>
              <a:t>circuit</a:t>
            </a:r>
            <a:r>
              <a:rPr lang="en-US" altLang="zh-CN" sz="2700" spc="179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270" dirty="0">
                <a:solidFill>
                  <a:srgbClr val="2C4061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2700" spc="185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340" dirty="0">
                <a:solidFill>
                  <a:srgbClr val="2C4061"/>
                </a:solidFill>
                <a:latin typeface="Times New Roman"/>
                <a:ea typeface="Times New Roman"/>
              </a:rPr>
              <a:t>compares</a:t>
            </a:r>
            <a:r>
              <a:rPr lang="en-US" altLang="zh-CN" sz="2700" spc="179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365" dirty="0">
                <a:solidFill>
                  <a:srgbClr val="2C4061"/>
                </a:solidFill>
                <a:latin typeface="Times New Roman"/>
                <a:ea typeface="Times New Roman"/>
              </a:rPr>
              <a:t>two</a:t>
            </a:r>
            <a:r>
              <a:rPr lang="en-US" altLang="zh-CN" sz="2700" spc="179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295" dirty="0">
                <a:solidFill>
                  <a:srgbClr val="2C4061"/>
                </a:solidFill>
                <a:latin typeface="Times New Roman"/>
                <a:ea typeface="Times New Roman"/>
              </a:rPr>
              <a:t>voltages</a:t>
            </a:r>
            <a:r>
              <a:rPr lang="en-US" altLang="zh-CN" sz="2700" spc="179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354" dirty="0">
                <a:solidFill>
                  <a:srgbClr val="2C4061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700" spc="179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300" dirty="0">
                <a:solidFill>
                  <a:srgbClr val="2C4061"/>
                </a:solidFill>
                <a:latin typeface="Times New Roman"/>
                <a:ea typeface="Times New Roman"/>
              </a:rPr>
              <a:t>outputs</a:t>
            </a:r>
            <a:r>
              <a:rPr lang="en-US" altLang="zh-CN" sz="2700" spc="185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334" dirty="0">
                <a:solidFill>
                  <a:srgbClr val="2C4061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700" spc="179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259" dirty="0">
                <a:solidFill>
                  <a:srgbClr val="2C4061"/>
                </a:solidFill>
                <a:latin typeface="Times New Roman"/>
                <a:ea typeface="Times New Roman"/>
              </a:rPr>
              <a:t>digital</a:t>
            </a:r>
            <a:r>
              <a:rPr lang="en-US" altLang="zh-CN" sz="2700" spc="179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284" dirty="0">
                <a:solidFill>
                  <a:srgbClr val="2C4061"/>
                </a:solidFill>
                <a:latin typeface="Times New Roman"/>
                <a:ea typeface="Times New Roman"/>
              </a:rPr>
              <a:t>signal</a:t>
            </a:r>
            <a:r>
              <a:rPr lang="en-US" altLang="zh-CN" sz="2700" spc="179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284" dirty="0">
                <a:solidFill>
                  <a:srgbClr val="2C4061"/>
                </a:solidFill>
                <a:latin typeface="Times New Roman"/>
                <a:ea typeface="Times New Roman"/>
              </a:rPr>
              <a:t>indicating</a:t>
            </a:r>
            <a:r>
              <a:rPr lang="en-US" altLang="zh-CN" sz="2700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320" dirty="0">
                <a:solidFill>
                  <a:srgbClr val="2C4061"/>
                </a:solidFill>
                <a:latin typeface="Times New Roman"/>
                <a:ea typeface="Times New Roman"/>
              </a:rPr>
              <a:t>which</a:t>
            </a:r>
            <a:r>
              <a:rPr lang="en-US" altLang="zh-CN" sz="2700" spc="160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275" dirty="0">
                <a:solidFill>
                  <a:srgbClr val="2C4061"/>
                </a:solidFill>
                <a:latin typeface="Times New Roman"/>
                <a:ea typeface="Times New Roman"/>
              </a:rPr>
              <a:t>voltage</a:t>
            </a:r>
            <a:r>
              <a:rPr lang="en-US" altLang="zh-CN" sz="2700" spc="164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220" dirty="0">
                <a:solidFill>
                  <a:srgbClr val="2C4061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2700" spc="164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259" dirty="0">
                <a:solidFill>
                  <a:srgbClr val="2C4061"/>
                </a:solidFill>
                <a:latin typeface="Times New Roman"/>
                <a:ea typeface="Times New Roman"/>
              </a:rPr>
              <a:t>higher.</a:t>
            </a:r>
            <a:r>
              <a:rPr lang="en-US" altLang="zh-CN" sz="2700" spc="164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345" dirty="0">
                <a:solidFill>
                  <a:srgbClr val="2C4061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700" spc="164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329" dirty="0">
                <a:solidFill>
                  <a:srgbClr val="2C4061"/>
                </a:solidFill>
                <a:latin typeface="Times New Roman"/>
                <a:ea typeface="Times New Roman"/>
              </a:rPr>
              <a:t>two</a:t>
            </a:r>
            <a:r>
              <a:rPr lang="en-US" altLang="zh-CN" sz="2700" spc="164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270" dirty="0">
                <a:solidFill>
                  <a:srgbClr val="2C4061"/>
                </a:solidFill>
                <a:latin typeface="Times New Roman"/>
                <a:ea typeface="Times New Roman"/>
              </a:rPr>
              <a:t>input</a:t>
            </a:r>
            <a:r>
              <a:rPr lang="en-US" altLang="zh-CN" sz="2700" spc="164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270" dirty="0">
                <a:solidFill>
                  <a:srgbClr val="2C4061"/>
                </a:solidFill>
                <a:latin typeface="Times New Roman"/>
                <a:ea typeface="Times New Roman"/>
              </a:rPr>
              <a:t>voltages</a:t>
            </a:r>
            <a:r>
              <a:rPr lang="en-US" altLang="zh-CN" sz="2700" spc="164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275" dirty="0">
                <a:solidFill>
                  <a:srgbClr val="2C4061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2700" spc="164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270" dirty="0">
                <a:solidFill>
                  <a:srgbClr val="2C4061"/>
                </a:solidFill>
                <a:latin typeface="Times New Roman"/>
                <a:ea typeface="Times New Roman"/>
              </a:rPr>
              <a:t>usually</a:t>
            </a:r>
            <a:r>
              <a:rPr lang="en-US" altLang="zh-CN" sz="2700" spc="164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259" dirty="0">
                <a:solidFill>
                  <a:srgbClr val="2C4061"/>
                </a:solidFill>
                <a:latin typeface="Times New Roman"/>
                <a:ea typeface="Times New Roman"/>
              </a:rPr>
              <a:t>referred</a:t>
            </a:r>
            <a:r>
              <a:rPr lang="en-US" altLang="zh-CN" sz="2700" spc="164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259" dirty="0">
                <a:solidFill>
                  <a:srgbClr val="2C4061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700" spc="164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275" dirty="0">
                <a:solidFill>
                  <a:srgbClr val="2C4061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2700" spc="164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265" dirty="0">
                <a:solidFill>
                  <a:srgbClr val="2C4061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700" spc="164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259" dirty="0">
                <a:solidFill>
                  <a:srgbClr val="2C4061"/>
                </a:solidFill>
                <a:latin typeface="Times New Roman"/>
                <a:ea typeface="Times New Roman"/>
              </a:rPr>
              <a:t>"inverting"</a:t>
            </a:r>
            <a:r>
              <a:rPr lang="en-US" altLang="zh-CN" sz="2700" spc="164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329" dirty="0">
                <a:solidFill>
                  <a:srgbClr val="2C4061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700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265" dirty="0">
                <a:solidFill>
                  <a:srgbClr val="2C4061"/>
                </a:solidFill>
                <a:latin typeface="Times New Roman"/>
                <a:ea typeface="Times New Roman"/>
              </a:rPr>
              <a:t>"non-inverting"</a:t>
            </a:r>
            <a:r>
              <a:rPr lang="en-US" altLang="zh-CN" sz="2700" spc="160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250" dirty="0">
                <a:solidFill>
                  <a:srgbClr val="2C4061"/>
                </a:solidFill>
                <a:latin typeface="Times New Roman"/>
                <a:ea typeface="Times New Roman"/>
              </a:rPr>
              <a:t>inputs,</a:t>
            </a:r>
            <a:r>
              <a:rPr lang="en-US" altLang="zh-CN" sz="2700" spc="160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315" dirty="0">
                <a:solidFill>
                  <a:srgbClr val="2C4061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700" spc="164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259" dirty="0">
                <a:solidFill>
                  <a:srgbClr val="2C4061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700" spc="160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275" dirty="0">
                <a:solidFill>
                  <a:srgbClr val="2C4061"/>
                </a:solidFill>
                <a:latin typeface="Times New Roman"/>
                <a:ea typeface="Times New Roman"/>
              </a:rPr>
              <a:t>output</a:t>
            </a:r>
            <a:r>
              <a:rPr lang="en-US" altLang="zh-CN" sz="2700" spc="160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265" dirty="0">
                <a:solidFill>
                  <a:srgbClr val="2C4061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700" spc="164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259" dirty="0">
                <a:solidFill>
                  <a:srgbClr val="2C4061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700" spc="160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290" dirty="0">
                <a:solidFill>
                  <a:srgbClr val="2C4061"/>
                </a:solidFill>
                <a:latin typeface="Times New Roman"/>
                <a:ea typeface="Times New Roman"/>
              </a:rPr>
              <a:t>comparator</a:t>
            </a:r>
            <a:r>
              <a:rPr lang="en-US" altLang="zh-CN" sz="2700" spc="160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229" dirty="0">
                <a:solidFill>
                  <a:srgbClr val="2C4061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2700" spc="164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250" dirty="0">
                <a:solidFill>
                  <a:srgbClr val="2C4061"/>
                </a:solidFill>
                <a:latin typeface="Times New Roman"/>
                <a:ea typeface="Times New Roman"/>
              </a:rPr>
              <a:t>typically</a:t>
            </a:r>
            <a:r>
              <a:rPr lang="en-US" altLang="zh-CN" sz="2700" spc="160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284" dirty="0">
                <a:solidFill>
                  <a:srgbClr val="2C4061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700" spc="160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229" dirty="0">
                <a:solidFill>
                  <a:srgbClr val="2C4061"/>
                </a:solidFill>
                <a:latin typeface="Times New Roman"/>
                <a:ea typeface="Times New Roman"/>
              </a:rPr>
              <a:t>digital</a:t>
            </a:r>
            <a:r>
              <a:rPr lang="en-US" altLang="zh-CN" sz="2700" spc="164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279" dirty="0">
                <a:solidFill>
                  <a:srgbClr val="2C4061"/>
                </a:solidFill>
                <a:latin typeface="Times New Roman"/>
                <a:ea typeface="Times New Roman"/>
              </a:rPr>
              <a:t>"high"</a:t>
            </a:r>
            <a:r>
              <a:rPr lang="en-US" altLang="zh-CN" sz="2700" spc="160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275" dirty="0">
                <a:solidFill>
                  <a:srgbClr val="2C4061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2700" spc="164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295" dirty="0">
                <a:solidFill>
                  <a:srgbClr val="2C4061"/>
                </a:solidFill>
                <a:latin typeface="Times New Roman"/>
                <a:ea typeface="Times New Roman"/>
              </a:rPr>
              <a:t>"low"</a:t>
            </a:r>
            <a:r>
              <a:rPr lang="en-US" altLang="zh-CN" sz="2700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225" dirty="0">
                <a:solidFill>
                  <a:srgbClr val="2C4061"/>
                </a:solidFill>
                <a:latin typeface="Times New Roman"/>
                <a:ea typeface="Times New Roman"/>
              </a:rPr>
              <a:t>signal,</a:t>
            </a:r>
            <a:r>
              <a:rPr lang="en-US" altLang="zh-CN" sz="2700" spc="150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284" dirty="0">
                <a:solidFill>
                  <a:srgbClr val="2C4061"/>
                </a:solidFill>
                <a:latin typeface="Times New Roman"/>
                <a:ea typeface="Times New Roman"/>
              </a:rPr>
              <a:t>depending</a:t>
            </a:r>
            <a:r>
              <a:rPr lang="en-US" altLang="zh-CN" sz="2700" spc="154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304" dirty="0">
                <a:solidFill>
                  <a:srgbClr val="2C4061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2700" spc="150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295" dirty="0">
                <a:solidFill>
                  <a:srgbClr val="2C4061"/>
                </a:solidFill>
                <a:latin typeface="Times New Roman"/>
                <a:ea typeface="Times New Roman"/>
              </a:rPr>
              <a:t>which</a:t>
            </a:r>
            <a:r>
              <a:rPr lang="en-US" altLang="zh-CN" sz="2700" spc="154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250" dirty="0">
                <a:solidFill>
                  <a:srgbClr val="2C4061"/>
                </a:solidFill>
                <a:latin typeface="Times New Roman"/>
                <a:ea typeface="Times New Roman"/>
              </a:rPr>
              <a:t>input</a:t>
            </a:r>
            <a:r>
              <a:rPr lang="en-US" altLang="zh-CN" sz="2700" spc="150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209" dirty="0">
                <a:solidFill>
                  <a:srgbClr val="2C4061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2700" spc="154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245" dirty="0">
                <a:solidFill>
                  <a:srgbClr val="2C4061"/>
                </a:solidFill>
                <a:latin typeface="Times New Roman"/>
                <a:ea typeface="Times New Roman"/>
              </a:rPr>
              <a:t>higher. Here we used High-Performance 2-bit Magnitude</a:t>
            </a:r>
          </a:p>
          <a:p>
            <a:pPr marL="0" hangingPunct="0">
              <a:lnSpc>
                <a:spcPct val="147916"/>
              </a:lnSpc>
            </a:pPr>
            <a:r>
              <a:rPr lang="en-US" altLang="zh-CN" sz="2700" spc="245" dirty="0">
                <a:solidFill>
                  <a:srgbClr val="2C4061"/>
                </a:solidFill>
                <a:latin typeface="Times New Roman"/>
                <a:ea typeface="Times New Roman"/>
              </a:rPr>
              <a:t>Comparator Using Hybrid Logic Style.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689"/>
              </a:lnSpc>
            </a:pPr>
            <a:endParaRPr lang="en-US" dirty="0"/>
          </a:p>
          <a:p>
            <a:pPr marL="0">
              <a:lnSpc>
                <a:spcPct val="136666"/>
              </a:lnSpc>
            </a:pPr>
            <a:r>
              <a:rPr lang="en-US" altLang="zh-CN" sz="3000" spc="375" dirty="0">
                <a:solidFill>
                  <a:srgbClr val="2C4061"/>
                </a:solidFill>
                <a:latin typeface="Times New Roman"/>
                <a:ea typeface="Times New Roman"/>
              </a:rPr>
              <a:t>Uses</a:t>
            </a:r>
            <a:r>
              <a:rPr lang="en-US" altLang="zh-CN" sz="3000" spc="200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329">
                <a:solidFill>
                  <a:srgbClr val="2C4061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3000" spc="204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370" smtClean="0">
                <a:solidFill>
                  <a:srgbClr val="2C4061"/>
                </a:solidFill>
                <a:latin typeface="Times New Roman"/>
                <a:ea typeface="Times New Roman"/>
              </a:rPr>
              <a:t>Comparator</a:t>
            </a:r>
            <a:endParaRPr lang="en-US" altLang="zh-CN" sz="3000" spc="370" dirty="0">
              <a:solidFill>
                <a:srgbClr val="2C4061"/>
              </a:solidFill>
              <a:latin typeface="Times New Roman"/>
              <a:ea typeface="Times New Roman"/>
            </a:endParaRPr>
          </a:p>
          <a:p>
            <a:pPr>
              <a:lnSpc>
                <a:spcPts val="869"/>
              </a:lnSpc>
            </a:pPr>
            <a:endParaRPr lang="en-US" dirty="0"/>
          </a:p>
          <a:p>
            <a:pPr marL="0" hangingPunct="0">
              <a:lnSpc>
                <a:spcPct val="147916"/>
              </a:lnSpc>
            </a:pPr>
            <a:r>
              <a:rPr lang="en-US" altLang="zh-CN" sz="2700" spc="354" dirty="0">
                <a:solidFill>
                  <a:srgbClr val="2C4061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700" spc="170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315" dirty="0">
                <a:solidFill>
                  <a:srgbClr val="2C4061"/>
                </a:solidFill>
                <a:latin typeface="Times New Roman"/>
                <a:ea typeface="Times New Roman"/>
              </a:rPr>
              <a:t>comparator</a:t>
            </a:r>
            <a:r>
              <a:rPr lang="en-US" altLang="zh-CN" sz="2700" spc="175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229" dirty="0">
                <a:solidFill>
                  <a:srgbClr val="2C4061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2700" spc="170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370" dirty="0">
                <a:solidFill>
                  <a:srgbClr val="2C4061"/>
                </a:solidFill>
                <a:latin typeface="Times New Roman"/>
                <a:ea typeface="Times New Roman"/>
              </a:rPr>
              <a:t>commonly</a:t>
            </a:r>
            <a:r>
              <a:rPr lang="en-US" altLang="zh-CN" sz="2700" spc="175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315" dirty="0">
                <a:solidFill>
                  <a:srgbClr val="2C4061"/>
                </a:solidFill>
                <a:latin typeface="Times New Roman"/>
                <a:ea typeface="Times New Roman"/>
              </a:rPr>
              <a:t>used</a:t>
            </a:r>
            <a:r>
              <a:rPr lang="en-US" altLang="zh-CN" sz="2700" spc="170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270" dirty="0">
                <a:solidFill>
                  <a:srgbClr val="2C4061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2700" spc="175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270" dirty="0">
                <a:solidFill>
                  <a:srgbClr val="2C4061"/>
                </a:solidFill>
                <a:latin typeface="Times New Roman"/>
                <a:ea typeface="Times New Roman"/>
              </a:rPr>
              <a:t>electronic</a:t>
            </a:r>
            <a:r>
              <a:rPr lang="en-US" altLang="zh-CN" sz="2700" spc="175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254" dirty="0">
                <a:solidFill>
                  <a:srgbClr val="2C4061"/>
                </a:solidFill>
                <a:latin typeface="Times New Roman"/>
                <a:ea typeface="Times New Roman"/>
              </a:rPr>
              <a:t>circuits</a:t>
            </a:r>
            <a:r>
              <a:rPr lang="en-US" altLang="zh-CN" sz="2700" spc="170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275" dirty="0">
                <a:solidFill>
                  <a:srgbClr val="2C4061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2700" spc="175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309" dirty="0">
                <a:solidFill>
                  <a:srgbClr val="2C4061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700" spc="170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270" dirty="0">
                <a:solidFill>
                  <a:srgbClr val="2C4061"/>
                </a:solidFill>
                <a:latin typeface="Times New Roman"/>
                <a:ea typeface="Times New Roman"/>
              </a:rPr>
              <a:t>variety</a:t>
            </a:r>
            <a:r>
              <a:rPr lang="en-US" altLang="zh-CN" sz="2700" spc="175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300" dirty="0">
                <a:solidFill>
                  <a:srgbClr val="2C4061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700" spc="170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270" dirty="0">
                <a:solidFill>
                  <a:srgbClr val="2C4061"/>
                </a:solidFill>
                <a:latin typeface="Times New Roman"/>
                <a:ea typeface="Times New Roman"/>
              </a:rPr>
              <a:t>applications,</a:t>
            </a:r>
            <a:r>
              <a:rPr lang="en-US" altLang="zh-CN" sz="2700" spc="175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315" dirty="0">
                <a:solidFill>
                  <a:srgbClr val="2C4061"/>
                </a:solidFill>
                <a:latin typeface="Times New Roman"/>
                <a:ea typeface="Times New Roman"/>
              </a:rPr>
              <a:t>such</a:t>
            </a:r>
            <a:r>
              <a:rPr lang="en-US" altLang="zh-CN" sz="2700" spc="175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295" dirty="0">
                <a:solidFill>
                  <a:srgbClr val="2C4061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2700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284" dirty="0">
                <a:solidFill>
                  <a:srgbClr val="2C4061"/>
                </a:solidFill>
                <a:latin typeface="Times New Roman"/>
                <a:ea typeface="Times New Roman"/>
              </a:rPr>
              <a:t>analog-to-digital</a:t>
            </a:r>
            <a:r>
              <a:rPr lang="en-US" altLang="zh-CN" sz="2700" spc="179" dirty="0">
                <a:solidFill>
                  <a:srgbClr val="2C4061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700" spc="300" dirty="0">
                <a:solidFill>
                  <a:srgbClr val="2C4061"/>
                </a:solidFill>
                <a:latin typeface="Times New Roman"/>
                <a:ea typeface="Times New Roman"/>
              </a:rPr>
              <a:t>converters,</a:t>
            </a:r>
            <a:r>
              <a:rPr lang="en-US" altLang="zh-CN" sz="2700" spc="185" dirty="0">
                <a:solidFill>
                  <a:srgbClr val="2C4061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700" spc="270" dirty="0">
                <a:solidFill>
                  <a:srgbClr val="2C4061"/>
                </a:solidFill>
                <a:latin typeface="Times New Roman"/>
                <a:ea typeface="Times New Roman"/>
              </a:rPr>
              <a:t>oscillators,</a:t>
            </a:r>
            <a:r>
              <a:rPr lang="en-US" altLang="zh-CN" sz="2700" spc="185" dirty="0">
                <a:solidFill>
                  <a:srgbClr val="2C4061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700" spc="359" dirty="0">
                <a:solidFill>
                  <a:srgbClr val="2C4061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700" spc="185" dirty="0">
                <a:solidFill>
                  <a:srgbClr val="2C4061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700" spc="365" dirty="0">
                <a:solidFill>
                  <a:srgbClr val="2C4061"/>
                </a:solidFill>
                <a:latin typeface="Times New Roman"/>
                <a:ea typeface="Times New Roman"/>
              </a:rPr>
              <a:t>power</a:t>
            </a:r>
            <a:r>
              <a:rPr lang="en-US" altLang="zh-CN" sz="2700" spc="185" dirty="0">
                <a:solidFill>
                  <a:srgbClr val="2C4061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700" spc="375" dirty="0">
                <a:solidFill>
                  <a:srgbClr val="2C4061"/>
                </a:solidFill>
                <a:latin typeface="Times New Roman"/>
                <a:ea typeface="Times New Roman"/>
              </a:rPr>
              <a:t>management</a:t>
            </a:r>
            <a:r>
              <a:rPr lang="en-US" altLang="zh-CN" sz="2700" spc="185" dirty="0">
                <a:solidFill>
                  <a:srgbClr val="2C4061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700" spc="265" dirty="0">
                <a:solidFill>
                  <a:srgbClr val="2C4061"/>
                </a:solidFill>
                <a:latin typeface="Times New Roman"/>
                <a:ea typeface="Times New Roman"/>
              </a:rPr>
              <a:t>circuits.</a:t>
            </a:r>
            <a:r>
              <a:rPr lang="en-US" altLang="zh-CN" sz="2700" spc="185" dirty="0">
                <a:solidFill>
                  <a:srgbClr val="2C4061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700" spc="229" dirty="0">
                <a:solidFill>
                  <a:srgbClr val="2C4061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2700" spc="185" dirty="0">
                <a:solidFill>
                  <a:srgbClr val="2C4061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700" spc="250" dirty="0">
                <a:solidFill>
                  <a:srgbClr val="2C4061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2700" spc="185" dirty="0">
                <a:solidFill>
                  <a:srgbClr val="2C4061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700" spc="295" dirty="0">
                <a:solidFill>
                  <a:srgbClr val="2C4061"/>
                </a:solidFill>
                <a:latin typeface="Times New Roman"/>
                <a:ea typeface="Times New Roman"/>
              </a:rPr>
              <a:t>also</a:t>
            </a:r>
            <a:r>
              <a:rPr lang="en-US" altLang="zh-CN" sz="2700" spc="185" dirty="0">
                <a:solidFill>
                  <a:srgbClr val="2C4061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700" spc="350" dirty="0">
                <a:solidFill>
                  <a:srgbClr val="2C4061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2700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259" dirty="0">
                <a:solidFill>
                  <a:srgbClr val="2C4061"/>
                </a:solidFill>
                <a:latin typeface="Times New Roman"/>
                <a:ea typeface="Times New Roman"/>
              </a:rPr>
              <a:t>essential</a:t>
            </a:r>
            <a:r>
              <a:rPr lang="en-US" altLang="zh-CN" sz="2700" spc="170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279" dirty="0">
                <a:solidFill>
                  <a:srgbClr val="2C4061"/>
                </a:solidFill>
                <a:latin typeface="Times New Roman"/>
                <a:ea typeface="Times New Roman"/>
              </a:rPr>
              <a:t>building</a:t>
            </a:r>
            <a:r>
              <a:rPr lang="en-US" altLang="zh-CN" sz="2700" spc="175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309" dirty="0">
                <a:solidFill>
                  <a:srgbClr val="2C4061"/>
                </a:solidFill>
                <a:latin typeface="Times New Roman"/>
                <a:ea typeface="Times New Roman"/>
              </a:rPr>
              <a:t>block</a:t>
            </a:r>
            <a:r>
              <a:rPr lang="en-US" altLang="zh-CN" sz="2700" spc="175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265" dirty="0">
                <a:solidFill>
                  <a:srgbClr val="2C4061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2700" spc="170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275" dirty="0">
                <a:solidFill>
                  <a:srgbClr val="2C4061"/>
                </a:solidFill>
                <a:latin typeface="Times New Roman"/>
                <a:ea typeface="Times New Roman"/>
              </a:rPr>
              <a:t>operational</a:t>
            </a:r>
            <a:r>
              <a:rPr lang="en-US" altLang="zh-CN" sz="2700" spc="175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270" dirty="0">
                <a:solidFill>
                  <a:srgbClr val="2C4061"/>
                </a:solidFill>
                <a:latin typeface="Times New Roman"/>
                <a:ea typeface="Times New Roman"/>
              </a:rPr>
              <a:t>amplifiers,</a:t>
            </a:r>
            <a:r>
              <a:rPr lang="en-US" altLang="zh-CN" sz="2700" spc="175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329" dirty="0">
                <a:solidFill>
                  <a:srgbClr val="2C4061"/>
                </a:solidFill>
                <a:latin typeface="Times New Roman"/>
                <a:ea typeface="Times New Roman"/>
              </a:rPr>
              <a:t>which</a:t>
            </a:r>
            <a:r>
              <a:rPr lang="en-US" altLang="zh-CN" sz="2700" spc="175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279" dirty="0">
                <a:solidFill>
                  <a:srgbClr val="2C4061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2700" spc="170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309" dirty="0">
                <a:solidFill>
                  <a:srgbClr val="2C4061"/>
                </a:solidFill>
                <a:latin typeface="Times New Roman"/>
                <a:ea typeface="Times New Roman"/>
              </a:rPr>
              <a:t>widely</a:t>
            </a:r>
            <a:r>
              <a:rPr lang="en-US" altLang="zh-CN" sz="2700" spc="175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309" dirty="0">
                <a:solidFill>
                  <a:srgbClr val="2C4061"/>
                </a:solidFill>
                <a:latin typeface="Times New Roman"/>
                <a:ea typeface="Times New Roman"/>
              </a:rPr>
              <a:t>used</a:t>
            </a:r>
            <a:r>
              <a:rPr lang="en-US" altLang="zh-CN" sz="2700" spc="175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270" dirty="0">
                <a:solidFill>
                  <a:srgbClr val="2C4061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2700" spc="170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379" dirty="0">
                <a:solidFill>
                  <a:srgbClr val="2C4061"/>
                </a:solidFill>
                <a:latin typeface="Times New Roman"/>
                <a:ea typeface="Times New Roman"/>
              </a:rPr>
              <a:t>many</a:t>
            </a:r>
            <a:r>
              <a:rPr lang="en-US" altLang="zh-CN" sz="2700" spc="175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265" dirty="0">
                <a:solidFill>
                  <a:srgbClr val="2C4061"/>
                </a:solidFill>
                <a:latin typeface="Times New Roman"/>
                <a:ea typeface="Times New Roman"/>
              </a:rPr>
              <a:t>electronic</a:t>
            </a:r>
            <a:r>
              <a:rPr lang="en-US" altLang="zh-CN" sz="2700" dirty="0">
                <a:solidFill>
                  <a:srgbClr val="2C40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314" dirty="0">
                <a:solidFill>
                  <a:srgbClr val="2C4061"/>
                </a:solidFill>
                <a:latin typeface="Times New Roman"/>
                <a:ea typeface="Times New Roman"/>
              </a:rPr>
              <a:t>syst</a:t>
            </a:r>
            <a:r>
              <a:rPr lang="en-US" altLang="zh-CN" sz="2700" spc="309" dirty="0">
                <a:solidFill>
                  <a:srgbClr val="2C4061"/>
                </a:solidFill>
                <a:latin typeface="Times New Roman"/>
                <a:ea typeface="Times New Roman"/>
              </a:rPr>
              <a:t>ems.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6"/>
          <p:cNvSpPr/>
          <p:nvPr/>
        </p:nvSpPr>
        <p:spPr>
          <a:xfrm>
            <a:off x="0" y="2"/>
            <a:ext cx="18283828" cy="844735"/>
          </a:xfrm>
          <a:custGeom>
            <a:avLst/>
            <a:gdLst>
              <a:gd name="connsiteX0" fmla="*/ 0 w 18283828"/>
              <a:gd name="connsiteY0" fmla="*/ 0 h 844735"/>
              <a:gd name="connsiteX1" fmla="*/ 18283828 w 18283828"/>
              <a:gd name="connsiteY1" fmla="*/ 0 h 844735"/>
              <a:gd name="connsiteX2" fmla="*/ 18283828 w 18283828"/>
              <a:gd name="connsiteY2" fmla="*/ 844735 h 844735"/>
              <a:gd name="connsiteX3" fmla="*/ 0 w 18283828"/>
              <a:gd name="connsiteY3" fmla="*/ 844735 h 844735"/>
              <a:gd name="connsiteX4" fmla="*/ 0 w 18283828"/>
              <a:gd name="connsiteY4" fmla="*/ 0 h 84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3828" h="844735">
                <a:moveTo>
                  <a:pt x="0" y="0"/>
                </a:moveTo>
                <a:lnTo>
                  <a:pt x="18283828" y="0"/>
                </a:lnTo>
                <a:lnTo>
                  <a:pt x="18283828" y="844735"/>
                </a:lnTo>
                <a:lnTo>
                  <a:pt x="0" y="844735"/>
                </a:lnTo>
                <a:lnTo>
                  <a:pt x="0" y="0"/>
                </a:lnTo>
                <a:close/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0" y="2"/>
            <a:ext cx="849458" cy="849458"/>
          </a:xfrm>
          <a:custGeom>
            <a:avLst/>
            <a:gdLst>
              <a:gd name="connsiteX0" fmla="*/ 0 w 849458"/>
              <a:gd name="connsiteY0" fmla="*/ 0 h 849458"/>
              <a:gd name="connsiteX1" fmla="*/ 849458 w 849458"/>
              <a:gd name="connsiteY1" fmla="*/ 0 h 849458"/>
              <a:gd name="connsiteX2" fmla="*/ 849458 w 849458"/>
              <a:gd name="connsiteY2" fmla="*/ 849458 h 849458"/>
              <a:gd name="connsiteX3" fmla="*/ 0 w 849458"/>
              <a:gd name="connsiteY3" fmla="*/ 849458 h 849458"/>
              <a:gd name="connsiteX4" fmla="*/ 0 w 849458"/>
              <a:gd name="connsiteY4" fmla="*/ 0 h 8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458" h="849458">
                <a:moveTo>
                  <a:pt x="0" y="0"/>
                </a:moveTo>
                <a:lnTo>
                  <a:pt x="849458" y="0"/>
                </a:lnTo>
                <a:lnTo>
                  <a:pt x="849458" y="849458"/>
                </a:lnTo>
                <a:lnTo>
                  <a:pt x="0" y="849458"/>
                </a:lnTo>
                <a:lnTo>
                  <a:pt x="0" y="0"/>
                </a:lnTo>
                <a:close/>
              </a:path>
            </a:pathLst>
          </a:custGeom>
          <a:solidFill>
            <a:srgbClr val="C6493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7595689" y="2680700"/>
            <a:ext cx="3092450" cy="1123950"/>
          </a:xfrm>
          <a:custGeom>
            <a:avLst/>
            <a:gdLst>
              <a:gd name="connsiteX0" fmla="*/ 12700 w 3092450"/>
              <a:gd name="connsiteY0" fmla="*/ 17200 h 1123950"/>
              <a:gd name="connsiteX1" fmla="*/ 3098800 w 3092450"/>
              <a:gd name="connsiteY1" fmla="*/ 17200 h 1123950"/>
              <a:gd name="connsiteX2" fmla="*/ 3098800 w 3092450"/>
              <a:gd name="connsiteY2" fmla="*/ 1134304 h 1123950"/>
              <a:gd name="connsiteX3" fmla="*/ 12700 w 3092450"/>
              <a:gd name="connsiteY3" fmla="*/ 1134304 h 1123950"/>
              <a:gd name="connsiteX4" fmla="*/ 12700 w 3092450"/>
              <a:gd name="connsiteY4" fmla="*/ 1720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450" h="1123950">
                <a:moveTo>
                  <a:pt x="12700" y="17200"/>
                </a:moveTo>
                <a:lnTo>
                  <a:pt x="3098800" y="17200"/>
                </a:lnTo>
                <a:lnTo>
                  <a:pt x="3098800" y="1134304"/>
                </a:lnTo>
                <a:lnTo>
                  <a:pt x="12700" y="1134304"/>
                </a:lnTo>
                <a:lnTo>
                  <a:pt x="12700" y="17200"/>
                </a:lnTo>
                <a:close/>
              </a:path>
            </a:pathLst>
          </a:custGeom>
          <a:solidFill>
            <a:srgbClr val="C6493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9"/>
          <p:cNvSpPr txBox="1"/>
          <p:nvPr/>
        </p:nvSpPr>
        <p:spPr>
          <a:xfrm>
            <a:off x="1123950" y="169762"/>
            <a:ext cx="1612590" cy="451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36666"/>
              </a:lnSpc>
            </a:pPr>
            <a:r>
              <a:rPr lang="en-US" altLang="zh-CN" sz="2400" spc="279" dirty="0">
                <a:solidFill>
                  <a:srgbClr val="2C4061"/>
                </a:solidFill>
                <a:latin typeface="Times New Roman"/>
                <a:ea typeface="Times New Roman"/>
              </a:rPr>
              <a:t>Circuit</a:t>
            </a:r>
            <a:r>
              <a:rPr lang="en-US" altLang="zh-CN" sz="2400" spc="275" dirty="0">
                <a:solidFill>
                  <a:srgbClr val="2C4061"/>
                </a:solidFill>
                <a:latin typeface="Times New Roman"/>
                <a:ea typeface="Times New Roman"/>
              </a:rPr>
              <a:t>-1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078205" y="2680700"/>
            <a:ext cx="13508159" cy="61926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5783418">
              <a:lnSpc>
                <a:spcPct val="136249"/>
              </a:lnSpc>
            </a:pPr>
            <a:r>
              <a:rPr lang="en-US" altLang="zh-CN" sz="4500" spc="440" dirty="0">
                <a:solidFill>
                  <a:srgbClr val="FEFEFE"/>
                </a:solidFill>
                <a:latin typeface="Times New Roman"/>
                <a:ea typeface="Times New Roman"/>
              </a:rPr>
              <a:t>Circu</a:t>
            </a:r>
            <a:r>
              <a:rPr lang="en-US" altLang="zh-CN" sz="4500" spc="434" dirty="0">
                <a:solidFill>
                  <a:srgbClr val="FEFEFE"/>
                </a:solidFill>
                <a:latin typeface="Times New Roman"/>
                <a:ea typeface="Times New Roman"/>
              </a:rPr>
              <a:t>it-1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 marL="0" indent="2773560">
              <a:lnSpc>
                <a:spcPct val="136249"/>
              </a:lnSpc>
            </a:pPr>
            <a:endParaRPr lang="en-US" altLang="zh-CN" dirty="0"/>
          </a:p>
          <a:p>
            <a:pPr marL="0" indent="2773560">
              <a:lnSpc>
                <a:spcPct val="136249"/>
              </a:lnSpc>
            </a:pPr>
            <a:r>
              <a:rPr lang="en-US" altLang="zh-CN" sz="4000" spc="575" dirty="0" smtClean="0">
                <a:solidFill>
                  <a:srgbClr val="2C4061"/>
                </a:solidFill>
                <a:latin typeface="Times New Roman"/>
                <a:ea typeface="Times New Roman"/>
              </a:rPr>
              <a:t>         A </a:t>
            </a:r>
            <a:r>
              <a:rPr lang="en-US" altLang="zh-CN" sz="4000" spc="575" dirty="0">
                <a:solidFill>
                  <a:srgbClr val="2C4061"/>
                </a:solidFill>
                <a:latin typeface="Times New Roman"/>
                <a:ea typeface="Times New Roman"/>
              </a:rPr>
              <a:t>is grater than B</a:t>
            </a:r>
            <a:endParaRPr lang="en-US" altLang="zh-CN" sz="4000" spc="465" dirty="0">
              <a:solidFill>
                <a:srgbClr val="2C4061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 marL="0" indent="243780">
              <a:lnSpc>
                <a:spcPct val="100000"/>
              </a:lnSpc>
            </a:pPr>
            <a:endParaRPr lang="en-US" altLang="zh-CN" dirty="0"/>
          </a:p>
          <a:p>
            <a:pPr marL="0" indent="243780" algn="just">
              <a:lnSpc>
                <a:spcPct val="100000"/>
              </a:lnSpc>
            </a:pPr>
            <a:r>
              <a:rPr lang="en-US" altLang="zh-CN" sz="3100" spc="575" dirty="0">
                <a:solidFill>
                  <a:srgbClr val="2C4061"/>
                </a:solidFill>
                <a:latin typeface="Times New Roman"/>
                <a:ea typeface="Times New Roman"/>
              </a:rPr>
              <a:t>Here the first circuit does the job of comparing magnitude of </a:t>
            </a:r>
            <a:r>
              <a:rPr lang="en-US" altLang="zh-CN" sz="3100" spc="575" dirty="0" smtClean="0">
                <a:solidFill>
                  <a:srgbClr val="2C4061"/>
                </a:solidFill>
                <a:latin typeface="Times New Roman"/>
                <a:ea typeface="Times New Roman"/>
              </a:rPr>
              <a:t>   A</a:t>
            </a:r>
            <a:r>
              <a:rPr lang="en-US" altLang="zh-CN" sz="3100" spc="329" dirty="0" smtClean="0">
                <a:solidFill>
                  <a:srgbClr val="2C4061"/>
                </a:solidFill>
                <a:latin typeface="Times New Roman"/>
                <a:ea typeface="Times New Roman"/>
              </a:rPr>
              <a:t> </a:t>
            </a:r>
            <a:r>
              <a:rPr lang="en-US" altLang="zh-CN" sz="3100" spc="329" dirty="0">
                <a:solidFill>
                  <a:srgbClr val="2C4061"/>
                </a:solidFill>
                <a:latin typeface="Times New Roman"/>
                <a:ea typeface="Times New Roman"/>
              </a:rPr>
              <a:t>&amp; B and gives the result if A is greater than B.</a:t>
            </a:r>
          </a:p>
          <a:p>
            <a:pPr marL="0" indent="243780" algn="just">
              <a:lnSpc>
                <a:spcPct val="100000"/>
              </a:lnSpc>
            </a:pPr>
            <a:endParaRPr lang="en-US" altLang="zh-CN" sz="3100" spc="329" dirty="0">
              <a:solidFill>
                <a:srgbClr val="2C4061"/>
              </a:solidFill>
              <a:latin typeface="Times New Roman"/>
              <a:ea typeface="Times New Roman"/>
            </a:endParaRPr>
          </a:p>
          <a:p>
            <a:pPr marL="0" indent="243780" algn="just">
              <a:lnSpc>
                <a:spcPct val="100000"/>
              </a:lnSpc>
            </a:pPr>
            <a:r>
              <a:rPr lang="en-US" altLang="zh-CN" sz="3100" spc="329" dirty="0" smtClean="0">
                <a:solidFill>
                  <a:srgbClr val="2C4061"/>
                </a:solidFill>
                <a:latin typeface="Times New Roman"/>
                <a:ea typeface="Times New Roman"/>
              </a:rPr>
              <a:t>In </a:t>
            </a:r>
            <a:r>
              <a:rPr lang="en-US" altLang="zh-CN" sz="3100" spc="329" dirty="0">
                <a:solidFill>
                  <a:srgbClr val="2C4061"/>
                </a:solidFill>
                <a:latin typeface="Times New Roman"/>
                <a:ea typeface="Times New Roman"/>
              </a:rPr>
              <a:t>the out put section it is seen that if A is really greater than B then in output it will show 1. Other wise it will show 0 in all other cases.</a:t>
            </a:r>
            <a:endParaRPr lang="en-US" altLang="zh-CN" sz="3100" spc="575" dirty="0">
              <a:solidFill>
                <a:srgbClr val="2C4061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2"/>
          <p:cNvSpPr/>
          <p:nvPr/>
        </p:nvSpPr>
        <p:spPr>
          <a:xfrm>
            <a:off x="0" y="0"/>
            <a:ext cx="18283828" cy="844735"/>
          </a:xfrm>
          <a:custGeom>
            <a:avLst/>
            <a:gdLst>
              <a:gd name="connsiteX0" fmla="*/ 0 w 18283828"/>
              <a:gd name="connsiteY0" fmla="*/ 0 h 844735"/>
              <a:gd name="connsiteX1" fmla="*/ 18283828 w 18283828"/>
              <a:gd name="connsiteY1" fmla="*/ 0 h 844735"/>
              <a:gd name="connsiteX2" fmla="*/ 18283828 w 18283828"/>
              <a:gd name="connsiteY2" fmla="*/ 844735 h 844735"/>
              <a:gd name="connsiteX3" fmla="*/ 0 w 18283828"/>
              <a:gd name="connsiteY3" fmla="*/ 844735 h 844735"/>
              <a:gd name="connsiteX4" fmla="*/ 0 w 18283828"/>
              <a:gd name="connsiteY4" fmla="*/ 0 h 84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3828" h="844735">
                <a:moveTo>
                  <a:pt x="0" y="0"/>
                </a:moveTo>
                <a:lnTo>
                  <a:pt x="18283828" y="0"/>
                </a:lnTo>
                <a:lnTo>
                  <a:pt x="18283828" y="844735"/>
                </a:lnTo>
                <a:lnTo>
                  <a:pt x="0" y="844735"/>
                </a:lnTo>
                <a:lnTo>
                  <a:pt x="0" y="0"/>
                </a:lnTo>
                <a:close/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0" y="0"/>
            <a:ext cx="849458" cy="849458"/>
          </a:xfrm>
          <a:custGeom>
            <a:avLst/>
            <a:gdLst>
              <a:gd name="connsiteX0" fmla="*/ 0 w 849458"/>
              <a:gd name="connsiteY0" fmla="*/ 0 h 849458"/>
              <a:gd name="connsiteX1" fmla="*/ 849458 w 849458"/>
              <a:gd name="connsiteY1" fmla="*/ 0 h 849458"/>
              <a:gd name="connsiteX2" fmla="*/ 849458 w 849458"/>
              <a:gd name="connsiteY2" fmla="*/ 849458 h 849458"/>
              <a:gd name="connsiteX3" fmla="*/ 0 w 849458"/>
              <a:gd name="connsiteY3" fmla="*/ 849458 h 849458"/>
              <a:gd name="connsiteX4" fmla="*/ 0 w 849458"/>
              <a:gd name="connsiteY4" fmla="*/ 0 h 8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458" h="849458">
                <a:moveTo>
                  <a:pt x="0" y="0"/>
                </a:moveTo>
                <a:lnTo>
                  <a:pt x="849458" y="0"/>
                </a:lnTo>
                <a:lnTo>
                  <a:pt x="849458" y="849458"/>
                </a:lnTo>
                <a:lnTo>
                  <a:pt x="0" y="849458"/>
                </a:lnTo>
                <a:lnTo>
                  <a:pt x="0" y="0"/>
                </a:lnTo>
                <a:close/>
              </a:path>
            </a:pathLst>
          </a:custGeom>
          <a:solidFill>
            <a:srgbClr val="C6493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35"/>
          <p:cNvSpPr txBox="1"/>
          <p:nvPr/>
        </p:nvSpPr>
        <p:spPr>
          <a:xfrm>
            <a:off x="383618" y="169758"/>
            <a:ext cx="6479006" cy="5059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36666"/>
              </a:lnSpc>
              <a:tabLst>
                <a:tab pos="740331" algn="l"/>
              </a:tabLst>
            </a:pPr>
            <a:r>
              <a:rPr lang="en-US" altLang="zh-CN" sz="2400" spc="-169" dirty="0">
                <a:solidFill>
                  <a:srgbClr val="ECECEC"/>
                </a:solidFill>
                <a:latin typeface="Times New Roman"/>
                <a:ea typeface="Times New Roman"/>
              </a:rPr>
              <a:t>	</a:t>
            </a:r>
            <a:r>
              <a:rPr lang="en-US" altLang="zh-CN" sz="2400" spc="434" dirty="0">
                <a:solidFill>
                  <a:srgbClr val="2C4061"/>
                </a:solidFill>
                <a:latin typeface="Times New Roman"/>
                <a:ea typeface="Times New Roman"/>
              </a:rPr>
              <a:t>A is greater than B</a:t>
            </a:r>
            <a:endParaRPr lang="en-US" altLang="zh-CN" sz="2400" spc="350" dirty="0">
              <a:solidFill>
                <a:srgbClr val="2C4061"/>
              </a:solidFill>
              <a:latin typeface="Times New Roman"/>
              <a:ea typeface="Times New Roman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847770" y="1466466"/>
            <a:ext cx="7006684" cy="5610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36249"/>
              </a:lnSpc>
            </a:pPr>
            <a:r>
              <a:rPr lang="en-US" altLang="zh-CN" sz="3000" spc="334" dirty="0">
                <a:solidFill>
                  <a:srgbClr val="2C4061"/>
                </a:solidFill>
                <a:latin typeface="Times New Roman"/>
                <a:ea typeface="Times New Roman"/>
              </a:rPr>
              <a:t>Circuit Diagram :</a:t>
            </a:r>
            <a:endParaRPr lang="en-US" altLang="zh-CN" sz="3000" spc="354" dirty="0">
              <a:solidFill>
                <a:srgbClr val="2C4061"/>
              </a:solidFill>
              <a:latin typeface="Times New Roman"/>
              <a:ea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82FAA28-1B39-2129-CDA1-A60BCD516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2020" y="2324100"/>
            <a:ext cx="6346190" cy="65354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1" y="3052079"/>
            <a:ext cx="3781710" cy="56450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6147102"/>
            <a:ext cx="3271890" cy="30292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324101"/>
            <a:ext cx="3271890" cy="33862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38"/>
          <p:cNvSpPr/>
          <p:nvPr/>
        </p:nvSpPr>
        <p:spPr>
          <a:xfrm>
            <a:off x="0" y="0"/>
            <a:ext cx="18283828" cy="844735"/>
          </a:xfrm>
          <a:custGeom>
            <a:avLst/>
            <a:gdLst>
              <a:gd name="connsiteX0" fmla="*/ 0 w 18283828"/>
              <a:gd name="connsiteY0" fmla="*/ 0 h 844735"/>
              <a:gd name="connsiteX1" fmla="*/ 18283828 w 18283828"/>
              <a:gd name="connsiteY1" fmla="*/ 0 h 844735"/>
              <a:gd name="connsiteX2" fmla="*/ 18283828 w 18283828"/>
              <a:gd name="connsiteY2" fmla="*/ 844735 h 844735"/>
              <a:gd name="connsiteX3" fmla="*/ 0 w 18283828"/>
              <a:gd name="connsiteY3" fmla="*/ 844735 h 844735"/>
              <a:gd name="connsiteX4" fmla="*/ 0 w 18283828"/>
              <a:gd name="connsiteY4" fmla="*/ 0 h 84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3828" h="844735">
                <a:moveTo>
                  <a:pt x="0" y="0"/>
                </a:moveTo>
                <a:lnTo>
                  <a:pt x="18283828" y="0"/>
                </a:lnTo>
                <a:lnTo>
                  <a:pt x="18283828" y="844735"/>
                </a:lnTo>
                <a:lnTo>
                  <a:pt x="0" y="844735"/>
                </a:lnTo>
                <a:lnTo>
                  <a:pt x="0" y="0"/>
                </a:lnTo>
                <a:close/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9"/>
          <p:cNvSpPr/>
          <p:nvPr/>
        </p:nvSpPr>
        <p:spPr>
          <a:xfrm>
            <a:off x="0" y="0"/>
            <a:ext cx="849458" cy="849458"/>
          </a:xfrm>
          <a:custGeom>
            <a:avLst/>
            <a:gdLst>
              <a:gd name="connsiteX0" fmla="*/ 0 w 849458"/>
              <a:gd name="connsiteY0" fmla="*/ 0 h 849458"/>
              <a:gd name="connsiteX1" fmla="*/ 849458 w 849458"/>
              <a:gd name="connsiteY1" fmla="*/ 0 h 849458"/>
              <a:gd name="connsiteX2" fmla="*/ 849458 w 849458"/>
              <a:gd name="connsiteY2" fmla="*/ 849458 h 849458"/>
              <a:gd name="connsiteX3" fmla="*/ 0 w 849458"/>
              <a:gd name="connsiteY3" fmla="*/ 849458 h 849458"/>
              <a:gd name="connsiteX4" fmla="*/ 0 w 849458"/>
              <a:gd name="connsiteY4" fmla="*/ 0 h 8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458" h="849458">
                <a:moveTo>
                  <a:pt x="0" y="0"/>
                </a:moveTo>
                <a:lnTo>
                  <a:pt x="849458" y="0"/>
                </a:lnTo>
                <a:lnTo>
                  <a:pt x="849458" y="849458"/>
                </a:lnTo>
                <a:lnTo>
                  <a:pt x="0" y="849458"/>
                </a:lnTo>
                <a:lnTo>
                  <a:pt x="0" y="0"/>
                </a:lnTo>
                <a:close/>
              </a:path>
            </a:pathLst>
          </a:custGeom>
          <a:solidFill>
            <a:srgbClr val="C6493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41"/>
          <p:cNvSpPr txBox="1"/>
          <p:nvPr/>
        </p:nvSpPr>
        <p:spPr>
          <a:xfrm>
            <a:off x="383618" y="169759"/>
            <a:ext cx="6479006" cy="5059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36666"/>
              </a:lnSpc>
              <a:tabLst>
                <a:tab pos="740331" algn="l"/>
              </a:tabLst>
            </a:pPr>
            <a:r>
              <a:rPr lang="en-US" altLang="zh-CN" sz="2400" spc="-169" dirty="0">
                <a:solidFill>
                  <a:srgbClr val="ECECEC"/>
                </a:solidFill>
                <a:latin typeface="Times New Roman"/>
                <a:ea typeface="Times New Roman"/>
              </a:rPr>
              <a:t>	</a:t>
            </a:r>
            <a:r>
              <a:rPr lang="en-US" altLang="zh-CN" sz="2400" spc="434" dirty="0">
                <a:solidFill>
                  <a:srgbClr val="2C4061"/>
                </a:solidFill>
                <a:latin typeface="Times New Roman"/>
                <a:ea typeface="Times New Roman"/>
              </a:rPr>
              <a:t>A is greater than B</a:t>
            </a:r>
            <a:endParaRPr lang="en-US" altLang="zh-CN" sz="2400" spc="350" dirty="0">
              <a:solidFill>
                <a:srgbClr val="2C4061"/>
              </a:solidFill>
              <a:latin typeface="Times New Roman"/>
              <a:ea typeface="Times New Roman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420276" y="1014494"/>
            <a:ext cx="2193146" cy="5610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36249"/>
              </a:lnSpc>
            </a:pPr>
            <a:r>
              <a:rPr lang="en-US" altLang="zh-CN" sz="3000" spc="420" dirty="0">
                <a:solidFill>
                  <a:srgbClr val="171717"/>
                </a:solidFill>
                <a:latin typeface="Times New Roman"/>
                <a:ea typeface="Times New Roman"/>
              </a:rPr>
              <a:t>Schema</a:t>
            </a:r>
            <a:r>
              <a:rPr lang="en-US" altLang="zh-CN" sz="3000" spc="415" dirty="0">
                <a:solidFill>
                  <a:srgbClr val="171717"/>
                </a:solidFill>
                <a:latin typeface="Times New Roman"/>
                <a:ea typeface="Times New Roman"/>
              </a:rPr>
              <a:t>tic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30B9A6E-8101-0058-A58B-42D28DEF3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18" y="1740581"/>
            <a:ext cx="17343833" cy="77348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 44"/>
          <p:cNvSpPr/>
          <p:nvPr/>
        </p:nvSpPr>
        <p:spPr>
          <a:xfrm>
            <a:off x="0" y="1"/>
            <a:ext cx="18283828" cy="844735"/>
          </a:xfrm>
          <a:custGeom>
            <a:avLst/>
            <a:gdLst>
              <a:gd name="connsiteX0" fmla="*/ 0 w 18283828"/>
              <a:gd name="connsiteY0" fmla="*/ 0 h 844735"/>
              <a:gd name="connsiteX1" fmla="*/ 18283828 w 18283828"/>
              <a:gd name="connsiteY1" fmla="*/ 0 h 844735"/>
              <a:gd name="connsiteX2" fmla="*/ 18283828 w 18283828"/>
              <a:gd name="connsiteY2" fmla="*/ 844735 h 844735"/>
              <a:gd name="connsiteX3" fmla="*/ 0 w 18283828"/>
              <a:gd name="connsiteY3" fmla="*/ 844735 h 844735"/>
              <a:gd name="connsiteX4" fmla="*/ 0 w 18283828"/>
              <a:gd name="connsiteY4" fmla="*/ 0 h 84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3828" h="844735">
                <a:moveTo>
                  <a:pt x="0" y="0"/>
                </a:moveTo>
                <a:lnTo>
                  <a:pt x="18283828" y="0"/>
                </a:lnTo>
                <a:lnTo>
                  <a:pt x="18283828" y="844735"/>
                </a:lnTo>
                <a:lnTo>
                  <a:pt x="0" y="844735"/>
                </a:lnTo>
                <a:lnTo>
                  <a:pt x="0" y="0"/>
                </a:lnTo>
                <a:close/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5"/>
          <p:cNvSpPr/>
          <p:nvPr/>
        </p:nvSpPr>
        <p:spPr>
          <a:xfrm>
            <a:off x="0" y="1"/>
            <a:ext cx="849458" cy="849458"/>
          </a:xfrm>
          <a:custGeom>
            <a:avLst/>
            <a:gdLst>
              <a:gd name="connsiteX0" fmla="*/ 0 w 849458"/>
              <a:gd name="connsiteY0" fmla="*/ 0 h 849458"/>
              <a:gd name="connsiteX1" fmla="*/ 849458 w 849458"/>
              <a:gd name="connsiteY1" fmla="*/ 0 h 849458"/>
              <a:gd name="connsiteX2" fmla="*/ 849458 w 849458"/>
              <a:gd name="connsiteY2" fmla="*/ 849458 h 849458"/>
              <a:gd name="connsiteX3" fmla="*/ 0 w 849458"/>
              <a:gd name="connsiteY3" fmla="*/ 849458 h 849458"/>
              <a:gd name="connsiteX4" fmla="*/ 0 w 849458"/>
              <a:gd name="connsiteY4" fmla="*/ 0 h 8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458" h="849458">
                <a:moveTo>
                  <a:pt x="0" y="0"/>
                </a:moveTo>
                <a:lnTo>
                  <a:pt x="849458" y="0"/>
                </a:lnTo>
                <a:lnTo>
                  <a:pt x="849458" y="849458"/>
                </a:lnTo>
                <a:lnTo>
                  <a:pt x="0" y="849458"/>
                </a:lnTo>
                <a:lnTo>
                  <a:pt x="0" y="0"/>
                </a:lnTo>
                <a:close/>
              </a:path>
            </a:pathLst>
          </a:custGeom>
          <a:solidFill>
            <a:srgbClr val="C6493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48"/>
          <p:cNvSpPr txBox="1"/>
          <p:nvPr/>
        </p:nvSpPr>
        <p:spPr>
          <a:xfrm>
            <a:off x="383618" y="169760"/>
            <a:ext cx="6479006" cy="5059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36666"/>
              </a:lnSpc>
              <a:tabLst>
                <a:tab pos="740331" algn="l"/>
              </a:tabLst>
            </a:pPr>
            <a:r>
              <a:rPr lang="en-US" altLang="zh-CN" sz="2400" spc="-169" dirty="0">
                <a:solidFill>
                  <a:srgbClr val="ECECEC"/>
                </a:solidFill>
                <a:latin typeface="Times New Roman"/>
                <a:ea typeface="Times New Roman"/>
              </a:rPr>
              <a:t>	</a:t>
            </a:r>
            <a:r>
              <a:rPr lang="en-US" altLang="zh-CN" sz="2400" spc="434" dirty="0">
                <a:solidFill>
                  <a:srgbClr val="2C4061"/>
                </a:solidFill>
                <a:latin typeface="Times New Roman"/>
                <a:ea typeface="Times New Roman"/>
              </a:rPr>
              <a:t>A is greater than B</a:t>
            </a:r>
            <a:endParaRPr lang="en-US" altLang="zh-CN" sz="2400" spc="350" dirty="0">
              <a:solidFill>
                <a:srgbClr val="2C4061"/>
              </a:solidFill>
              <a:latin typeface="Times New Roman"/>
              <a:ea typeface="Times New Roman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383618" y="1130487"/>
            <a:ext cx="8274663" cy="6229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36249"/>
              </a:lnSpc>
            </a:pPr>
            <a:r>
              <a:rPr lang="en-US" altLang="zh-CN" sz="3000" spc="259" dirty="0">
                <a:solidFill>
                  <a:srgbClr val="171717"/>
                </a:solidFill>
                <a:latin typeface="Times New Roman"/>
                <a:ea typeface="Times New Roman"/>
              </a:rPr>
              <a:t>Input</a:t>
            </a:r>
            <a:r>
              <a:rPr lang="en-US" altLang="zh-CN" sz="3000" spc="154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490" dirty="0">
                <a:solidFill>
                  <a:srgbClr val="171717"/>
                </a:solidFill>
                <a:latin typeface="Times New Roman"/>
                <a:ea typeface="Times New Roman"/>
              </a:rPr>
              <a:t>&amp;</a:t>
            </a:r>
            <a:r>
              <a:rPr lang="en-US" altLang="zh-CN" sz="3000" spc="154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284" dirty="0">
                <a:solidFill>
                  <a:srgbClr val="171717"/>
                </a:solidFill>
                <a:latin typeface="Times New Roman"/>
                <a:ea typeface="Times New Roman"/>
              </a:rPr>
              <a:t>Output</a:t>
            </a:r>
            <a:r>
              <a:rPr lang="en-US" altLang="zh-CN" sz="3000" spc="154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329" dirty="0">
                <a:solidFill>
                  <a:srgbClr val="171717"/>
                </a:solidFill>
                <a:latin typeface="Times New Roman"/>
                <a:ea typeface="Times New Roman"/>
              </a:rPr>
              <a:t>Waveform</a:t>
            </a:r>
            <a:r>
              <a:rPr lang="en-US" altLang="zh-CN" sz="3000" spc="154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279" dirty="0">
                <a:solidFill>
                  <a:srgbClr val="171717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3000" spc="154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275" dirty="0">
                <a:solidFill>
                  <a:srgbClr val="171717"/>
                </a:solidFill>
                <a:latin typeface="Times New Roman"/>
                <a:ea typeface="Times New Roman"/>
              </a:rPr>
              <a:t>Truth</a:t>
            </a:r>
            <a:r>
              <a:rPr lang="en-US" altLang="zh-CN" sz="3000" spc="154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284" dirty="0">
                <a:solidFill>
                  <a:srgbClr val="171717"/>
                </a:solidFill>
                <a:latin typeface="Times New Roman"/>
                <a:ea typeface="Times New Roman"/>
              </a:rPr>
              <a:t>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86C9756-53E7-4921-94D8-EDF9FAA46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18" y="1981458"/>
            <a:ext cx="12328772" cy="76085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6702140-1A77-E5BB-2594-CB2B5803A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7262" y="1981458"/>
            <a:ext cx="4972050" cy="76085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 51"/>
          <p:cNvSpPr/>
          <p:nvPr/>
        </p:nvSpPr>
        <p:spPr>
          <a:xfrm>
            <a:off x="0" y="0"/>
            <a:ext cx="18283828" cy="844735"/>
          </a:xfrm>
          <a:custGeom>
            <a:avLst/>
            <a:gdLst>
              <a:gd name="connsiteX0" fmla="*/ 0 w 18283828"/>
              <a:gd name="connsiteY0" fmla="*/ 0 h 844735"/>
              <a:gd name="connsiteX1" fmla="*/ 18283828 w 18283828"/>
              <a:gd name="connsiteY1" fmla="*/ 0 h 844735"/>
              <a:gd name="connsiteX2" fmla="*/ 18283828 w 18283828"/>
              <a:gd name="connsiteY2" fmla="*/ 844735 h 844735"/>
              <a:gd name="connsiteX3" fmla="*/ 0 w 18283828"/>
              <a:gd name="connsiteY3" fmla="*/ 844735 h 844735"/>
              <a:gd name="connsiteX4" fmla="*/ 0 w 18283828"/>
              <a:gd name="connsiteY4" fmla="*/ 0 h 84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3828" h="844735">
                <a:moveTo>
                  <a:pt x="0" y="0"/>
                </a:moveTo>
                <a:lnTo>
                  <a:pt x="18283828" y="0"/>
                </a:lnTo>
                <a:lnTo>
                  <a:pt x="18283828" y="844735"/>
                </a:lnTo>
                <a:lnTo>
                  <a:pt x="0" y="844735"/>
                </a:lnTo>
                <a:lnTo>
                  <a:pt x="0" y="0"/>
                </a:lnTo>
                <a:close/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2"/>
          <p:cNvSpPr/>
          <p:nvPr/>
        </p:nvSpPr>
        <p:spPr>
          <a:xfrm>
            <a:off x="0" y="0"/>
            <a:ext cx="849458" cy="849458"/>
          </a:xfrm>
          <a:custGeom>
            <a:avLst/>
            <a:gdLst>
              <a:gd name="connsiteX0" fmla="*/ 0 w 849458"/>
              <a:gd name="connsiteY0" fmla="*/ 0 h 849458"/>
              <a:gd name="connsiteX1" fmla="*/ 849458 w 849458"/>
              <a:gd name="connsiteY1" fmla="*/ 0 h 849458"/>
              <a:gd name="connsiteX2" fmla="*/ 849458 w 849458"/>
              <a:gd name="connsiteY2" fmla="*/ 849458 h 849458"/>
              <a:gd name="connsiteX3" fmla="*/ 0 w 849458"/>
              <a:gd name="connsiteY3" fmla="*/ 849458 h 849458"/>
              <a:gd name="connsiteX4" fmla="*/ 0 w 849458"/>
              <a:gd name="connsiteY4" fmla="*/ 0 h 8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458" h="849458">
                <a:moveTo>
                  <a:pt x="0" y="0"/>
                </a:moveTo>
                <a:lnTo>
                  <a:pt x="849458" y="0"/>
                </a:lnTo>
                <a:lnTo>
                  <a:pt x="849458" y="849458"/>
                </a:lnTo>
                <a:lnTo>
                  <a:pt x="0" y="849458"/>
                </a:lnTo>
                <a:lnTo>
                  <a:pt x="0" y="0"/>
                </a:lnTo>
                <a:close/>
              </a:path>
            </a:pathLst>
          </a:custGeom>
          <a:solidFill>
            <a:srgbClr val="C6493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54"/>
          <p:cNvSpPr txBox="1"/>
          <p:nvPr/>
        </p:nvSpPr>
        <p:spPr>
          <a:xfrm>
            <a:off x="383618" y="169759"/>
            <a:ext cx="6479006" cy="5059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36666"/>
              </a:lnSpc>
              <a:tabLst>
                <a:tab pos="740331" algn="l"/>
              </a:tabLst>
            </a:pPr>
            <a:r>
              <a:rPr lang="en-US" altLang="zh-CN" sz="2400" spc="-169" dirty="0">
                <a:solidFill>
                  <a:srgbClr val="ECECEC"/>
                </a:solidFill>
                <a:latin typeface="Times New Roman"/>
                <a:ea typeface="Times New Roman"/>
              </a:rPr>
              <a:t>	</a:t>
            </a:r>
            <a:r>
              <a:rPr lang="en-US" altLang="zh-CN" sz="2400" spc="434" dirty="0">
                <a:solidFill>
                  <a:srgbClr val="2C4061"/>
                </a:solidFill>
                <a:latin typeface="Times New Roman"/>
                <a:ea typeface="Times New Roman"/>
              </a:rPr>
              <a:t>A is greater than B</a:t>
            </a:r>
            <a:endParaRPr lang="en-US" altLang="zh-CN" sz="2400" spc="350" dirty="0">
              <a:solidFill>
                <a:srgbClr val="2C4061"/>
              </a:solidFill>
              <a:latin typeface="Times New Roman"/>
              <a:ea typeface="Times New Roman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492039" y="959475"/>
            <a:ext cx="1408293" cy="6229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36249"/>
              </a:lnSpc>
            </a:pPr>
            <a:r>
              <a:rPr lang="en-US" altLang="zh-CN" sz="3000" spc="269" dirty="0">
                <a:solidFill>
                  <a:srgbClr val="171717"/>
                </a:solidFill>
                <a:latin typeface="Times New Roman"/>
                <a:ea typeface="Times New Roman"/>
              </a:rPr>
              <a:t>Lay</a:t>
            </a:r>
            <a:r>
              <a:rPr lang="en-US" altLang="zh-CN" sz="3000" spc="259" dirty="0">
                <a:solidFill>
                  <a:srgbClr val="171717"/>
                </a:solidFill>
                <a:latin typeface="Times New Roman"/>
                <a:ea typeface="Times New Roman"/>
              </a:rPr>
              <a:t>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C4E9640-3D8A-243E-EFEC-A448B8C1D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17" y="1582409"/>
            <a:ext cx="17680503" cy="8218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499</Words>
  <Application>Microsoft Office PowerPoint</Application>
  <PresentationFormat>Custom</PresentationFormat>
  <Paragraphs>237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宋体</vt:lpstr>
      <vt:lpstr>Arial</vt:lpstr>
      <vt:lpstr>Calibri</vt:lpstr>
      <vt:lpstr>Times New Roman</vt:lpstr>
      <vt:lpstr>Vrinda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User</cp:lastModifiedBy>
  <cp:revision>60</cp:revision>
  <dcterms:created xsi:type="dcterms:W3CDTF">2011-01-21T15:00:27Z</dcterms:created>
  <dcterms:modified xsi:type="dcterms:W3CDTF">2023-08-16T22:39:56Z</dcterms:modified>
</cp:coreProperties>
</file>